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Type="http://schemas.openxmlformats.org/package/2006/relationships/metadata/core-properties" Target="docProps/core.xml" Id="Rbe582f19bc394143"/><Relationship Type="http://schemas.openxmlformats.org/officeDocument/2006/relationships/extended-properties" Target="docProps/app.xml" Id="Rd6e9afb3153847a1"/><Relationship Type="http://schemas.openxmlformats.org/officeDocument/2006/relationships/officeDocument" Target="ppt/presentation.xml" Id="Raac242955afd43d9"/></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355689fe0a69412c"/>
  </p:sldMasterIdLst>
  <p:notesMasterIdLst>
    <p:notesMasterId xmlns:r="http://schemas.openxmlformats.org/officeDocument/2006/relationships" r:id="R825e3a2c9c8d42dc"/>
  </p:notesMasterIdLst>
  <p:sldIdLst>
    <p:sldId xmlns:r="http://schemas.openxmlformats.org/officeDocument/2006/relationships" id="256" r:id="R5f3aa26eb3a74f60"/>
    <p:sldId xmlns:r="http://schemas.openxmlformats.org/officeDocument/2006/relationships" id="257" r:id="Rdbb19628408e4f8c"/>
    <p:sldId xmlns:r="http://schemas.openxmlformats.org/officeDocument/2006/relationships" id="258" r:id="R9579c9fd911546e1"/>
    <p:sldId xmlns:r="http://schemas.openxmlformats.org/officeDocument/2006/relationships" id="259" r:id="R4aa08702fdca4bca"/>
    <p:sldId xmlns:r="http://schemas.openxmlformats.org/officeDocument/2006/relationships" id="260" r:id="Ra8a244c9996f4d34"/>
    <p:sldId xmlns:r="http://schemas.openxmlformats.org/officeDocument/2006/relationships" id="261" r:id="R821c32e8b03b4393"/>
    <p:sldId xmlns:r="http://schemas.openxmlformats.org/officeDocument/2006/relationships" id="262" r:id="Re54e9b66621d4826"/>
    <p:sldId xmlns:r="http://schemas.openxmlformats.org/officeDocument/2006/relationships" id="264" r:id="Ree22138db2db4a5c"/>
    <p:sldId xmlns:r="http://schemas.openxmlformats.org/officeDocument/2006/relationships" id="265" r:id="Rd74688e67e9944cc"/>
    <p:sldId xmlns:r="http://schemas.openxmlformats.org/officeDocument/2006/relationships" id="266" r:id="R095fe69761ec4a4b"/>
    <p:sldId xmlns:r="http://schemas.openxmlformats.org/officeDocument/2006/relationships" id="267" r:id="R7fa32e875d0e449a"/>
    <p:sldId xmlns:r="http://schemas.openxmlformats.org/officeDocument/2006/relationships" id="268" r:id="R6995a753eb2f4640"/>
    <p:sldId xmlns:r="http://schemas.openxmlformats.org/officeDocument/2006/relationships" id="269" r:id="R9c45727f89464b40"/>
    <p:sldId xmlns:r="http://schemas.openxmlformats.org/officeDocument/2006/relationships" id="270" r:id="R8eb7d5a808de475d"/>
  </p:sldIdLst>
  <p:sldSz cx="12192000" cy="6858000"/>
  <p:notesSz cx="6858000" cy="9144000"/>
  <p:embeddedFontLst>
    <p:embeddedFont>
      <p:font typeface="Inter"/>
      <p:regular xmlns:r="http://schemas.openxmlformats.org/officeDocument/2006/relationships" r:id="R8449890eb62244d7"/>
      <p:bold xmlns:r="http://schemas.openxmlformats.org/officeDocument/2006/relationships" r:id="Reb2fc23b56934264"/>
    </p:embeddedFont>
    <p:embeddedFont>
      <p:font typeface="Space Grotesk"/>
      <p:regular xmlns:r="http://schemas.openxmlformats.org/officeDocument/2006/relationships" r:id="R318a891285b244df"/>
      <p:bold xmlns:r="http://schemas.openxmlformats.org/officeDocument/2006/relationships" r:id="Rdfa56cd71c64473a"/>
    </p:embeddedFont>
    <p:embeddedFont>
      <p:font typeface="JetBrains Mono"/>
      <p:regular xmlns:r="http://schemas.openxmlformats.org/officeDocument/2006/relationships" r:id="R87f326281b594463"/>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Type="http://schemas.openxmlformats.org/officeDocument/2006/relationships/theme" Target="theme/theme1.xml" Id="Re5a3e6e23023490c"/><Relationship Type="http://schemas.openxmlformats.org/officeDocument/2006/relationships/slideMaster" Target="slideMasters/slideMaster1.xml" Id="R355689fe0a69412c"/><Relationship Type="http://schemas.openxmlformats.org/officeDocument/2006/relationships/notesMaster" Target="notesMasters/notesMaster1.xml" Id="R825e3a2c9c8d42dc"/><Relationship Type="http://schemas.openxmlformats.org/officeDocument/2006/relationships/presProps" Target="presProps.xml" Id="R485042f246e44f59"/><Relationship Type="http://schemas.openxmlformats.org/officeDocument/2006/relationships/tableStyles" Target="tableStyles.xml" Id="Ra0148cf5d89c487c"/><Relationship Type="http://schemas.openxmlformats.org/officeDocument/2006/relationships/font" Target="fonts/font.dat" Id="R8449890eb62244d7"/><Relationship Type="http://schemas.openxmlformats.org/officeDocument/2006/relationships/font" Target="fonts/font2.dat" Id="Reb2fc23b56934264"/><Relationship Type="http://schemas.openxmlformats.org/officeDocument/2006/relationships/font" Target="fonts/font3.dat" Id="R318a891285b244df"/><Relationship Type="http://schemas.openxmlformats.org/officeDocument/2006/relationships/font" Target="fonts/font4.dat" Id="Rdfa56cd71c64473a"/><Relationship Type="http://schemas.openxmlformats.org/officeDocument/2006/relationships/font" Target="fonts/font5.dat" Id="R87f326281b594463"/><Relationship Type="http://schemas.openxmlformats.org/officeDocument/2006/relationships/slide" Target="slides/slide1.xml" Id="R5f3aa26eb3a74f60"/><Relationship Type="http://schemas.openxmlformats.org/officeDocument/2006/relationships/slide" Target="slides/slide2.xml" Id="Rdbb19628408e4f8c"/><Relationship Type="http://schemas.openxmlformats.org/officeDocument/2006/relationships/slide" Target="slides/slide3.xml" Id="R9579c9fd911546e1"/><Relationship Type="http://schemas.openxmlformats.org/officeDocument/2006/relationships/slide" Target="slides/slide4.xml" Id="R4aa08702fdca4bca"/><Relationship Type="http://schemas.openxmlformats.org/officeDocument/2006/relationships/slide" Target="slides/slide5.xml" Id="Ra8a244c9996f4d34"/><Relationship Type="http://schemas.openxmlformats.org/officeDocument/2006/relationships/slide" Target="slides/slide6.xml" Id="R821c32e8b03b4393"/><Relationship Type="http://schemas.openxmlformats.org/officeDocument/2006/relationships/slide" Target="slides/slide7.xml" Id="Re54e9b66621d4826"/><Relationship Type="http://schemas.openxmlformats.org/officeDocument/2006/relationships/slide" Target="slides/slide8.xml" Id="Ree22138db2db4a5c"/><Relationship Type="http://schemas.openxmlformats.org/officeDocument/2006/relationships/slide" Target="slides/slide9.xml" Id="Rd74688e67e9944cc"/><Relationship Type="http://schemas.openxmlformats.org/officeDocument/2006/relationships/slide" Target="slides/slide10.xml" Id="R095fe69761ec4a4b"/><Relationship Type="http://schemas.openxmlformats.org/officeDocument/2006/relationships/slide" Target="slides/slide11.xml" Id="R7fa32e875d0e449a"/><Relationship Type="http://schemas.openxmlformats.org/officeDocument/2006/relationships/slide" Target="slides/slide12.xml" Id="R6995a753eb2f4640"/><Relationship Type="http://schemas.openxmlformats.org/officeDocument/2006/relationships/slide" Target="slides/slide13.xml" Id="R9c45727f89464b40"/><Relationship Type="http://schemas.openxmlformats.org/officeDocument/2006/relationships/slide" Target="slides/slide14.xml" Id="R8eb7d5a808de475d"/></Relationships>
</file>

<file path=ppt/notesMasters/_rels/notesMaster1.xml.rels><?xml version='1.0' encoding='utf-8' standalone='yes'?>
<Relationships xmlns="http://schemas.openxmlformats.org/package/2006/relationships"><Relationship Type="http://schemas.openxmlformats.org/officeDocument/2006/relationships/theme" Target="theme/theme3.xml" Id="R0891ef6c9fb5414a"/></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Type="http://schemas.openxmlformats.org/officeDocument/2006/relationships/slide" Target="../slides/slide1.xml" Id="R4074eed437d24597"/><Relationship Type="http://schemas.openxmlformats.org/officeDocument/2006/relationships/notesMaster" Target="../notesMasters/notesMaster1.xml" Id="R7a862c689f7d45b3"/></Relationships>
</file>

<file path=ppt/notesSlides/_rels/notesSlide2.xml.rels><?xml version='1.0' encoding='utf-8' standalone='yes'?>
<Relationships xmlns="http://schemas.openxmlformats.org/package/2006/relationships"><Relationship Type="http://schemas.openxmlformats.org/officeDocument/2006/relationships/slide" Target="../slides/slide2.xml" Id="Rc30ec3e86e884d07"/><Relationship Type="http://schemas.openxmlformats.org/officeDocument/2006/relationships/notesMaster" Target="../notesMasters/notesMaster1.xml" Id="R2bf9750917c74799"/></Relationships>
</file>

<file path=ppt/notesSlides/_rels/notesSlide3.xml.rels><?xml version='1.0' encoding='utf-8' standalone='yes'?>
<Relationships xmlns="http://schemas.openxmlformats.org/package/2006/relationships"><Relationship Type="http://schemas.openxmlformats.org/officeDocument/2006/relationships/slide" Target="../slides/slide3.xml" Id="Ra86a2aa20bfb4e47"/><Relationship Type="http://schemas.openxmlformats.org/officeDocument/2006/relationships/notesMaster" Target="../notesMasters/notesMaster1.xml" Id="R3cb3fa2e33d94a4f"/></Relationships>
</file>

<file path=ppt/notesSlides/_rels/notesSlide4.xml.rels><?xml version='1.0' encoding='utf-8' standalone='yes'?>
<Relationships xmlns="http://schemas.openxmlformats.org/package/2006/relationships"><Relationship Type="http://schemas.openxmlformats.org/officeDocument/2006/relationships/slide" Target="../slides/slide4.xml" Id="Rd615dd2d5a824e16"/><Relationship Type="http://schemas.openxmlformats.org/officeDocument/2006/relationships/notesMaster" Target="../notesMasters/notesMaster1.xml" Id="R6bf4c37089494e56"/></Relationships>
</file>

<file path=ppt/notesSlides/_rels/notesSlide5.xml.rels><?xml version='1.0' encoding='utf-8' standalone='yes'?>
<Relationships xmlns="http://schemas.openxmlformats.org/package/2006/relationships"><Relationship Type="http://schemas.openxmlformats.org/officeDocument/2006/relationships/slide" Target="../slides/slide5.xml" Id="R091e58ed4cd04c8a"/><Relationship Type="http://schemas.openxmlformats.org/officeDocument/2006/relationships/notesMaster" Target="../notesMasters/notesMaster1.xml" Id="Rffde5422ad9d43a9"/></Relationships>
</file>

<file path=ppt/notesSlides/_rels/notesSlide6.xml.rels><?xml version='1.0' encoding='utf-8' standalone='yes'?>
<Relationships xmlns="http://schemas.openxmlformats.org/package/2006/relationships"><Relationship Type="http://schemas.openxmlformats.org/officeDocument/2006/relationships/slide" Target="../slides/slide6.xml" Id="Rc36e88fe3f5e4a11"/><Relationship Type="http://schemas.openxmlformats.org/officeDocument/2006/relationships/notesMaster" Target="../notesMasters/notesMaster1.xml" Id="R3b6995c69a1747c5"/></Relationships>
</file>

<file path=ppt/notesSlides/_rels/notesSlide7.xml.rels><?xml version='1.0' encoding='utf-8' standalone='yes'?>
<Relationships xmlns="http://schemas.openxmlformats.org/package/2006/relationships"><Relationship Type="http://schemas.openxmlformats.org/officeDocument/2006/relationships/slide" Target="../slides/slide7.xml" Id="Rb7a5ea31c8de4fd9"/><Relationship Type="http://schemas.openxmlformats.org/officeDocument/2006/relationships/notesMaster" Target="../notesMasters/notesMaster1.xml" Id="Rccded23850b84d1b"/></Relationships>
</file>

<file path=ppt/notesSlides/_rels/notesSlide8.xml.rels><?xml version='1.0' encoding='utf-8' standalone='yes'?>
<Relationships xmlns="http://schemas.openxmlformats.org/package/2006/relationships"><Relationship Type="http://schemas.openxmlformats.org/officeDocument/2006/relationships/slide" Target="../slides/slide8.xml" Id="R7a984c97492546e3"/><Relationship Type="http://schemas.openxmlformats.org/officeDocument/2006/relationships/notesMaster" Target="../notesMasters/notesMaster1.xml" Id="R4162cab25b27484c"/></Relationships>
</file>

<file path=ppt/notesSlides/_rels/notesSlide9.xml.rels><?xml version='1.0' encoding='utf-8' standalone='yes'?>
<Relationships xmlns="http://schemas.openxmlformats.org/package/2006/relationships"><Relationship Type="http://schemas.openxmlformats.org/officeDocument/2006/relationships/slide" Target="../slides/slide9.xml" Id="Rbff7b3d569264f4c"/><Relationship Type="http://schemas.openxmlformats.org/officeDocument/2006/relationships/notesMaster" Target="../notesMasters/notesMaster1.xml" Id="R30fc0e8e92c643d2"/></Relationships>
</file>

<file path=ppt/notesSlides/_rels/notesSlide10.xml.rels><?xml version='1.0' encoding='utf-8' standalone='yes'?>
<Relationships xmlns="http://schemas.openxmlformats.org/package/2006/relationships"><Relationship Type="http://schemas.openxmlformats.org/officeDocument/2006/relationships/slide" Target="../slides/slide10.xml" Id="R327328df067e4143"/><Relationship Type="http://schemas.openxmlformats.org/officeDocument/2006/relationships/notesMaster" Target="../notesMasters/notesMaster1.xml" Id="Rd57c1c31e7af451f"/></Relationships>
</file>

<file path=ppt/notesSlides/_rels/notesSlide11.xml.rels><?xml version='1.0' encoding='utf-8' standalone='yes'?>
<Relationships xmlns="http://schemas.openxmlformats.org/package/2006/relationships"><Relationship Type="http://schemas.openxmlformats.org/officeDocument/2006/relationships/slide" Target="../slides/slide11.xml" Id="Rf52425889b124cd6"/><Relationship Type="http://schemas.openxmlformats.org/officeDocument/2006/relationships/notesMaster" Target="../notesMasters/notesMaster1.xml" Id="R81d87ec652564e16"/></Relationships>
</file>

<file path=ppt/notesSlides/_rels/notesSlide12.xml.rels><?xml version='1.0' encoding='utf-8' standalone='yes'?>
<Relationships xmlns="http://schemas.openxmlformats.org/package/2006/relationships"><Relationship Type="http://schemas.openxmlformats.org/officeDocument/2006/relationships/slide" Target="../slides/slide12.xml" Id="Rb47cceb1e17f43fb"/><Relationship Type="http://schemas.openxmlformats.org/officeDocument/2006/relationships/notesMaster" Target="../notesMasters/notesMaster1.xml" Id="R081b199aed4e4103"/></Relationships>
</file>

<file path=ppt/notesSlides/_rels/notesSlide13.xml.rels><?xml version='1.0' encoding='utf-8' standalone='yes'?>
<Relationships xmlns="http://schemas.openxmlformats.org/package/2006/relationships"><Relationship Type="http://schemas.openxmlformats.org/officeDocument/2006/relationships/slide" Target="../slides/slide13.xml" Id="Rb74e94dde170433f"/><Relationship Type="http://schemas.openxmlformats.org/officeDocument/2006/relationships/notesMaster" Target="../notesMasters/notesMaster1.xml" Id="Rbc8657e3f96049d0"/></Relationships>
</file>

<file path=ppt/notesSlides/_rels/notesSlide14.xml.rels><?xml version='1.0' encoding='utf-8' standalone='yes'?>
<Relationships xmlns="http://schemas.openxmlformats.org/package/2006/relationships"><Relationship Type="http://schemas.openxmlformats.org/officeDocument/2006/relationships/slide" Target="../slides/slide14.xml" Id="Rd5543f8bca0d4954"/><Relationship Type="http://schemas.openxmlformats.org/officeDocument/2006/relationships/notesMaster" Target="../notesMasters/notesMaster1.xml" Id="R47cb285a4fc24ac6"/></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organizing question is what a sequence model carries forward and how it updates that state. The note explains linear attention, selective state spaces, and the delta rule using explicit recurrences. RLT adds a different choice: a complete Transformer decoder becomes the recurrent cell.</a:t>
            </a:r>
          </a:p>
          <a:p xmlns:a="http://schemas.openxmlformats.org/drawingml/2006/main">
            <a:r>
              <a:t/>
            </a:r>
          </a:p>
          <a:p xmlns:a="http://schemas.openxmlformats.org/drawingml/2006/main">
            <a:r>
              <a:t>We will derive the attention–recurrence connection, identify the algebra behind parallel evaluation, and then write RLT's transition function explicitly. The final examples concern supervised algorithmic state tracking.</a:t>
            </a:r>
          </a:p>
          <a:p xmlns:a="http://schemas.openxmlformats.org/drawingml/2006/main">
            <a:r>
              <a:t/>
            </a:r>
          </a:p>
          <a:p xmlns:a="http://schemas.openxmlformats.org/drawingml/2006/main">
            <a:r>
              <a:t>Sources</a:t>
            </a:r>
          </a:p>
          <a:p xmlns:a="http://schemas.openxmlformats.org/drawingml/2006/main">
            <a:r>
              <a:t>Zhang and Kung / Linear Attention and SSMs: https://github.com/yifanzhang-pro/A-Note-on-Linear-Attention-and-SSMs/blob/4f14583b2b6195bc884510e1b484954f28c4e7f8/main.tex</a:t>
            </a:r>
          </a:p>
          <a:p xmlns:a="http://schemas.openxmlformats.org/drawingml/2006/main">
            <a:r>
              <a:t>Zhang et al. / RLT: https://github.com/yifanzhang-pro/Recurrent-Looped-Transformer-Overleaf/blob/2367dfd6a6c211d2f3d8b9ac0b6133eb611c4b5f/main.tex</a:t>
            </a:r>
          </a:p>
          <a:p xmlns:a="http://schemas.openxmlformats.org/drawingml/2006/main">
            <a:r>
              <a:t/>
            </a:r>
          </a:p>
          <a:p xmlns:a="http://schemas.openxmlformats.org/drawingml/2006/main">
            <a:r>
              <a:t>Equation source (LaTeX)</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state-space representation is a mathematical description, broader than the structured SSM layers used in modern language models. An RNN is one instance, with a learned nonlinear transition. A layered network can also be expressed recursively over depth, but that alone does not create memory across tokens.</a:t>
            </a:r>
          </a:p>
          <a:p xmlns:a="http://schemas.openxmlformats.org/drawingml/2006/main">
            <a:r>
              <a:t/>
            </a:r>
          </a:p>
          <a:p xmlns:a="http://schemas.openxmlformats.org/drawingml/2006/main">
            <a:r>
              <a:t>The state must include everything needed for the next transition, conditional on the supplied input. For RLT, the feedback vector alone is insufficient because the decoder also reads a local KV cache. Its global encoder memory will appear explicitly as a conditioning input.</a:t>
            </a:r>
          </a:p>
          <a:p xmlns:a="http://schemas.openxmlformats.org/drawingml/2006/main">
            <a:r>
              <a:t/>
            </a:r>
          </a:p>
          <a:p xmlns:a="http://schemas.openxmlformats.org/drawingml/2006/main">
            <a:r>
              <a:t>Sources</a:t>
            </a:r>
          </a:p>
          <a:p xmlns:a="http://schemas.openxmlformats.org/drawingml/2006/main">
            <a:r>
              <a:t>Note / State-space representations: https://github.com/yifanzhang-pro/A-Note-on-Linear-Attention-and-SSMs/blob/4f14583b2b6195bc884510e1b484954f28c4e7f8/main.tex</a:t>
            </a:r>
          </a:p>
          <a:p xmlns:a="http://schemas.openxmlformats.org/drawingml/2006/main">
            <a:r>
              <a:t>RLT / Sequence and state: https://github.com/yifanzhang-pro/Recurrent-Looped-Transformer-Overleaf/blob/2367dfd6a6c211d2f3d8b9ac0b6133eb611c4b5f/main.tex</a:t>
            </a:r>
          </a:p>
          <a:p xmlns:a="http://schemas.openxmlformats.org/drawingml/2006/main">
            <a:r>
              <a:t/>
            </a:r>
          </a:p>
          <a:p xmlns:a="http://schemas.openxmlformats.org/drawingml/2006/main">
            <a:r>
              <a:t>Equation source (LaTeX)</a:t>
            </a:r>
          </a:p>
          <a:p xmlns:a="http://schemas.openxmlformats.org/drawingml/2006/main">
            <a:r>
              <a:t>h_t=\mathcal F_\theta(h_{t-1};u_t),\qquad y_t=\mathcal G_\theta(h_t;u_t)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Initialize both states to zero and use a read-after-write convention, so the query at position t includes the current key and value. The matrix state stores the sum of all outer products, while the vector state stores the sum of key features. Nonnegative kernel features and a positive epsilon give a positive normalizer.</a:t>
            </a:r>
          </a:p>
          <a:p xmlns:a="http://schemas.openxmlformats.org/drawingml/2006/main">
            <a:r>
              <a:t/>
            </a:r>
          </a:p>
          <a:p xmlns:a="http://schemas.openxmlformats.org/drawingml/2006/main">
            <a:r>
              <a:t>“Linear” refers to the sequence-length cost of the recurrent evaluation at fixed feature and value dimensions. The feature map and the surrounding network can be nonlinear. The recurrent state update itself is additive and therefore affine in the old state.</a:t>
            </a:r>
          </a:p>
          <a:p xmlns:a="http://schemas.openxmlformats.org/drawingml/2006/main">
            <a:r>
              <a:t/>
            </a:r>
          </a:p>
          <a:p xmlns:a="http://schemas.openxmlformats.org/drawingml/2006/main">
            <a:r>
              <a:t>Sources</a:t>
            </a:r>
          </a:p>
          <a:p xmlns:a="http://schemas.openxmlformats.org/drawingml/2006/main">
            <a:r>
              <a:t>Note / Linear attention and original figure: https://github.com/yifanzhang-pro/A-Note-on-Linear-Attention-and-SSMs/blob/4f14583b2b6195bc884510e1b484954f28c4e7f8/main.tex</a:t>
            </a:r>
          </a:p>
          <a:p xmlns:a="http://schemas.openxmlformats.org/drawingml/2006/main">
            <a:r>
              <a:t>Katharopoulos et al., 2020: https://proceedings.mlr.press/v119/katharopoulos20a.html</a:t>
            </a:r>
          </a:p>
          <a:p xmlns:a="http://schemas.openxmlformats.org/drawingml/2006/main">
            <a:r>
              <a:t/>
            </a:r>
          </a:p>
          <a:p xmlns:a="http://schemas.openxmlformats.org/drawingml/2006/main">
            <a:r>
              <a:t>Equation source (LaTeX)</a:t>
            </a:r>
          </a:p>
          <a:p xmlns:a="http://schemas.openxmlformats.org/drawingml/2006/main">
            <a:r>
              <a:t>a_t=\phi(k_t)</a:t>
            </a:r>
          </a:p>
          <a:p xmlns:a="http://schemas.openxmlformats.org/drawingml/2006/main">
            <a:r>
              <a:t/>
            </a:r>
          </a:p>
          <a:p xmlns:a="http://schemas.openxmlformats.org/drawingml/2006/main">
            <a:r>
              <a:t>b_t=\phi(q_t)</a:t>
            </a:r>
          </a:p>
          <a:p xmlns:a="http://schemas.openxmlformats.org/drawingml/2006/main">
            <a:r>
              <a:t/>
            </a:r>
          </a:p>
          <a:p xmlns:a="http://schemas.openxmlformats.org/drawingml/2006/main">
            <a:r>
              <a:t>S_t=S_{t-1}+a_tv_t^\top,\qquad z_t=z_{t-1}+a_t,\qquad y_t=\frac{S_t^\top b_t}{z_t^\top b_t+\varepsilon}</a:t>
            </a:r>
          </a:p>
          <a:p xmlns:a="http://schemas.openxmlformats.org/drawingml/2006/main">
            <a:r>
              <a:t/>
            </a:r>
          </a:p>
          <a:p xmlns:a="http://schemas.openxmlformats.org/drawingml/2006/main">
            <a:r>
              <a:t>O(md_v)</a:t>
            </a:r>
          </a:p>
          <a:p xmlns:a="http://schemas.openxmlformats.org/drawingml/2006/main">
            <a:r>
              <a:t/>
            </a:r>
          </a:p>
          <a:p xmlns:a="http://schemas.openxmlformats.org/drawingml/2006/main">
            <a:r>
              <a:t>z_t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Stack the query and key features into rows of Phi-Q and Phi-K. The causal mask removes future positions. Reordering the sums gives the same output as the recurrence, with no approximation between these two forms.</a:t>
            </a:r>
          </a:p>
          <a:p xmlns:a="http://schemas.openxmlformats.org/drawingml/2006/main">
            <a:r>
              <a:t/>
            </a:r>
          </a:p>
          <a:p xmlns:a="http://schemas.openxmlformats.org/drawingml/2006/main">
            <a:r>
              <a:t>This equivalence does not identify a finite feature kernel with ordinary softmax attention. Any approximation to the softmax kernel is a separate choice. The recurrent implementation takes O(T m d-v) work and O(m d-v) state. The explicit attention implementation materializes a quadratic score matrix. Specialized chunk algorithms offer further evaluation choices. For normalized attention, the same rearrangement applies to the denominator.</a:t>
            </a:r>
          </a:p>
          <a:p xmlns:a="http://schemas.openxmlformats.org/drawingml/2006/main">
            <a:r>
              <a:t/>
            </a:r>
          </a:p>
          <a:p xmlns:a="http://schemas.openxmlformats.org/drawingml/2006/main">
            <a:r>
              <a:t>Sources</a:t>
            </a:r>
          </a:p>
          <a:p xmlns:a="http://schemas.openxmlformats.org/drawingml/2006/main">
            <a:r>
              <a:t>Note / Original recurrent and parallel views: https://github.com/yifanzhang-pro/A-Note-on-Linear-Attention-and-SSMs/blob/4f14583b2b6195bc884510e1b484954f28c4e7f8/main.tex</a:t>
            </a:r>
          </a:p>
          <a:p xmlns:a="http://schemas.openxmlformats.org/drawingml/2006/main">
            <a:r>
              <a:t>Katharopoulos et al., 2020: https://proceedings.mlr.press/v119/katharopoulos20a.html</a:t>
            </a:r>
          </a:p>
          <a:p xmlns:a="http://schemas.openxmlformats.org/drawingml/2006/main">
            <a:r>
              <a:t/>
            </a:r>
          </a:p>
          <a:p xmlns:a="http://schemas.openxmlformats.org/drawingml/2006/main">
            <a:r>
              <a:t>Equation source (LaTeX)</a:t>
            </a:r>
          </a:p>
          <a:p xmlns:a="http://schemas.openxmlformats.org/drawingml/2006/main">
            <a:r>
              <a:t>S_t=\sum_{j\le t}a_jv_j^\top\quad\Longrightarrow\quad S_t^\top b_t=\sum_{j\le t}(b_t^\top a_j)v_j</a:t>
            </a:r>
          </a:p>
          <a:p xmlns:a="http://schemas.openxmlformats.org/drawingml/2006/main">
            <a:r>
              <a:t/>
            </a:r>
          </a:p>
          <a:p xmlns:a="http://schemas.openxmlformats.org/drawingml/2006/main">
            <a:r>
              <a:t>Y=(M\odot\Phi_Q\Phi_K^\top)V,\qquad M_{tj}=\mathbf 1\{j\le t\}</a:t>
            </a:r>
          </a:p>
          <a:p xmlns:a="http://schemas.openxmlformats.org/drawingml/2006/main">
            <a:r>
              <a:t/>
            </a:r>
          </a:p>
          <a:p xmlns:a="http://schemas.openxmlformats.org/drawingml/2006/main">
            <a:r>
              <a:t>T\times 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figure is reproduced from Mamba Figure 1, https://arxiv.org/html/2312.00752v2/selection.svg. It illustrates selection and the expanded recurrent state. The equations on the right give the discrete SSM core. Mamba selects coefficients from the current layer input, which allows them to be computed before the recurrent scan of that layer. Once those inputs are fixed, the update is affine in the previous recurrent state. This is more specific than a general model whose coefficients depend on that same previous state.</a:t>
            </a:r>
          </a:p>
          <a:p xmlns:a="http://schemas.openxmlformats.org/drawingml/2006/main">
            <a:r>
              <a:t/>
            </a:r>
          </a:p>
          <a:p xmlns:a="http://schemas.openxmlformats.org/drawingml/2006/main">
            <a:r>
              <a:t>For the scalar-transition SSD case, S is an m by d-v matrix, B and C are m-dimensional vectors, and x is d-v dimensional. The scalar rho is the decay at a position. Unrolling the recurrence weights each key–query interaction by the product of intervening decays. The empty product for j=t equals one.</a:t>
            </a:r>
          </a:p>
          <a:p xmlns:a="http://schemas.openxmlformats.org/drawingml/2006/main">
            <a:r>
              <a:t/>
            </a:r>
          </a:p>
          <a:p xmlns:a="http://schemas.openxmlformats.org/drawingml/2006/main">
            <a:r>
              <a:t>The duality is the core connection used by Mamba-2. It concerns this structured mixer and does not equate every Transformer block with every SSM architecture.</a:t>
            </a:r>
          </a:p>
          <a:p xmlns:a="http://schemas.openxmlformats.org/drawingml/2006/main">
            <a:r>
              <a:t/>
            </a:r>
          </a:p>
          <a:p xmlns:a="http://schemas.openxmlformats.org/drawingml/2006/main">
            <a:r>
              <a:t>Sources</a:t>
            </a:r>
          </a:p>
          <a:p xmlns:a="http://schemas.openxmlformats.org/drawingml/2006/main">
            <a:r>
              <a:t>Note / Selective SSMs and SSD: https://github.com/yifanzhang-pro/A-Note-on-Linear-Attention-and-SSMs/blob/4f14583b2b6195bc884510e1b484954f28c4e7f8/main.tex</a:t>
            </a:r>
          </a:p>
          <a:p xmlns:a="http://schemas.openxmlformats.org/drawingml/2006/main">
            <a:r>
              <a:t>Gu and Dao / Mamba, Fig. 1: https://arxiv.org/abs/2312.00752</a:t>
            </a:r>
          </a:p>
          <a:p xmlns:a="http://schemas.openxmlformats.org/drawingml/2006/main">
            <a:r>
              <a:t>Dao and Gu / SSD: https://arxiv.org/abs/2405.21060</a:t>
            </a:r>
          </a:p>
          <a:p xmlns:a="http://schemas.openxmlformats.org/drawingml/2006/main">
            <a:r>
              <a:t/>
            </a:r>
          </a:p>
          <a:p xmlns:a="http://schemas.openxmlformats.org/drawingml/2006/main">
            <a:r>
              <a:t>Equation source (LaTeX)</a:t>
            </a:r>
          </a:p>
          <a:p xmlns:a="http://schemas.openxmlformats.org/drawingml/2006/main">
            <a:r>
              <a:t>h_t=\bar A_t h_{t-1}+\bar B_t x_t</a:t>
            </a:r>
          </a:p>
          <a:p xmlns:a="http://schemas.openxmlformats.org/drawingml/2006/main">
            <a:r>
              <a:t/>
            </a:r>
          </a:p>
          <a:p xmlns:a="http://schemas.openxmlformats.org/drawingml/2006/main">
            <a:r>
              <a:t>y_t=C_t^\top h_t</a:t>
            </a:r>
          </a:p>
          <a:p xmlns:a="http://schemas.openxmlformats.org/drawingml/2006/main">
            <a:r>
              <a:t/>
            </a:r>
          </a:p>
          <a:p xmlns:a="http://schemas.openxmlformats.org/drawingml/2006/main">
            <a:r>
              <a:t>\Delta_t,B_t,C_t</a:t>
            </a:r>
          </a:p>
          <a:p xmlns:a="http://schemas.openxmlformats.org/drawingml/2006/main">
            <a:r>
              <a:t/>
            </a:r>
          </a:p>
          <a:p xmlns:a="http://schemas.openxmlformats.org/drawingml/2006/main">
            <a:r>
              <a:t>\bar A_t=\exp(\Delta_t A)</a:t>
            </a:r>
          </a:p>
          <a:p xmlns:a="http://schemas.openxmlformats.org/drawingml/2006/main">
            <a:r>
              <a:t/>
            </a:r>
          </a:p>
          <a:p xmlns:a="http://schemas.openxmlformats.org/drawingml/2006/main">
            <a:r>
              <a:t>\begin{aligned}</a:t>
            </a:r>
          </a:p>
          <a:p xmlns:a="http://schemas.openxmlformats.org/drawingml/2006/main">
            <a:r>
              <a:t>S_t&amp;=\rho_t S_{t-1}+B_t x_t^\top,\qquad y_t=S_t^\top C_t\\[3pt]</a:t>
            </a:r>
          </a:p>
          <a:p xmlns:a="http://schemas.openxmlformats.org/drawingml/2006/main">
            <a:r>
              <a:t>Y&amp;=(L\odot CB^\top)X,\qquad L_{tj}=\mathbf 1\{j\le t\}\,\textstyle\prod_{r=j+1}^{t}\rho_r</a:t>
            </a:r>
          </a:p>
          <a:p xmlns:a="http://schemas.openxmlformats.org/drawingml/2006/main">
            <a:r>
              <a:t>\end{aligned}</a:t>
            </a:r>
          </a:p>
          <a:p xmlns:a="http://schemas.openxmlformats.org/drawingml/2006/main">
            <a:r>
              <a:t/>
            </a:r>
          </a:p>
          <a:p xmlns:a="http://schemas.openxmlformats.org/drawingml/2006/main">
            <a:r>
              <a:t>C</a:t>
            </a:r>
          </a:p>
          <a:p xmlns:a="http://schemas.openxmlformats.org/drawingml/2006/main">
            <a:r>
              <a:t/>
            </a:r>
          </a:p>
          <a:p xmlns:a="http://schemas.openxmlformats.org/drawingml/2006/main">
            <a:r>
              <a:t>B</a:t>
            </a:r>
          </a:p>
          <a:p xmlns:a="http://schemas.openxmlformats.org/drawingml/2006/main">
            <a:r>
              <a:t/>
            </a:r>
          </a:p>
          <a:p xmlns:a="http://schemas.openxmlformats.org/drawingml/2006/main">
            <a:r>
              <a:t>X</a:t>
            </a:r>
          </a:p>
          <a:p xmlns:a="http://schemas.openxmlformats.org/drawingml/2006/main">
            <a:r>
              <a:t/>
            </a:r>
          </a:p>
          <a:p xmlns:a="http://schemas.openxmlformats.org/drawingml/2006/main">
            <a:r>
              <a:t>\rho_t=1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squared loss asks the memory matrix to retrieve v from key a. Taking one gradient step yields an error-correcting write. Expanding the error exposes an affine state transition with a rank-one edit.</a:t>
            </a:r>
          </a:p>
          <a:p xmlns:a="http://schemas.openxmlformats.org/drawingml/2006/main">
            <a:r>
              <a:t/>
            </a:r>
          </a:p>
          <a:p xmlns:a="http://schemas.openxmlformats.org/drawingml/2006/main">
            <a:r>
              <a:t>The scalar example uses zero initial state and epsilon zero for normalized attention. After the first value, each memory holds or reads 1. The second additive write produces a sum of 4, and its normalized read divides by two. DeltaNet instead adds the error 3 minus 1, giving 3.</a:t>
            </a:r>
          </a:p>
          <a:p xmlns:a="http://schemas.openxmlformats.org/drawingml/2006/main">
            <a:r>
              <a:t/>
            </a:r>
          </a:p>
          <a:p xmlns:a="http://schemas.openxmlformats.org/drawingml/2006/main">
            <a:r>
              <a:t>The edit matrix is an orthogonal projector only when eta equals the inverse squared key norm. The general update is a rank-one edit. The note also derives a triangular solve for the residual writes, followed by a masked read. That structure supports the chunkwise parallel algorithms studied by Yang and colleagues.</a:t>
            </a:r>
          </a:p>
          <a:p xmlns:a="http://schemas.openxmlformats.org/drawingml/2006/main">
            <a:r>
              <a:t/>
            </a:r>
          </a:p>
          <a:p xmlns:a="http://schemas.openxmlformats.org/drawingml/2006/main">
            <a:r>
              <a:t>Sources</a:t>
            </a:r>
          </a:p>
          <a:p xmlns:a="http://schemas.openxmlformats.org/drawingml/2006/main">
            <a:r>
              <a:t>Note / Delta Networks and original figure: https://github.com/yifanzhang-pro/A-Note-on-Linear-Attention-and-SSMs/blob/4f14583b2b6195bc884510e1b484954f28c4e7f8/main.tex</a:t>
            </a:r>
          </a:p>
          <a:p xmlns:a="http://schemas.openxmlformats.org/drawingml/2006/main">
            <a:r>
              <a:t>Yang et al., 2024: https://arxiv.org/abs/2406.06484</a:t>
            </a:r>
          </a:p>
          <a:p xmlns:a="http://schemas.openxmlformats.org/drawingml/2006/main">
            <a:r>
              <a:t/>
            </a:r>
          </a:p>
          <a:p xmlns:a="http://schemas.openxmlformats.org/drawingml/2006/main">
            <a:r>
              <a:t>Equation source (LaTeX)</a:t>
            </a:r>
          </a:p>
          <a:p xmlns:a="http://schemas.openxmlformats.org/drawingml/2006/main">
            <a:r>
              <a:t>\begin{aligned}</a:t>
            </a:r>
          </a:p>
          <a:p xmlns:a="http://schemas.openxmlformats.org/drawingml/2006/main">
            <a:r>
              <a:t>S_t&amp;=S_{t-1}+\eta_ta_t\bigl(v_t-S_{t-1}^\top a_t\bigr)^\top\\[3pt]</a:t>
            </a:r>
          </a:p>
          <a:p xmlns:a="http://schemas.openxmlformats.org/drawingml/2006/main">
            <a:r>
              <a:t>&amp;=\bigl(I-\eta_ta_ta_t^\top\bigr)S_{t-1}+\eta_ta_tv_t^\top</a:t>
            </a:r>
          </a:p>
          <a:p xmlns:a="http://schemas.openxmlformats.org/drawingml/2006/main">
            <a:r>
              <a:t>\end{aligned}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Substitute the first update into the second to derive the pair-composition rule. Its associativity enables prefix scans. This is an algebraic statement about the affine core after its inputs and coefficients are fixed.</a:t>
            </a:r>
          </a:p>
          <a:p xmlns:a="http://schemas.openxmlformats.org/drawingml/2006/main">
            <a:r>
              <a:t/>
            </a:r>
          </a:p>
          <a:p xmlns:a="http://schemas.openxmlformats.org/drawingml/2006/main">
            <a:r>
              <a:t>Associativity alone does not guarantee speed: dense matrix products can be expensive, and products of rank-one edits need not remain rank one. SSMs exploit structured transitions, while DeltaNet uses specialized factorizations and triangular solves.</a:t>
            </a:r>
          </a:p>
          <a:p xmlns:a="http://schemas.openxmlformats.org/drawingml/2006/main">
            <a:r>
              <a:t/>
            </a:r>
          </a:p>
          <a:p xmlns:a="http://schemas.openxmlformats.org/drawingml/2006/main">
            <a:r>
              <a:t>Function composition is associative even for nonlinear functions. The issue for a general nonlinear cell is that composing many cells does not leave a compact affine pair with cheap composition. RLT therefore cannot directly use this affine-scan algorithm.</a:t>
            </a:r>
          </a:p>
          <a:p xmlns:a="http://schemas.openxmlformats.org/drawingml/2006/main">
            <a:r>
              <a:t/>
            </a:r>
          </a:p>
          <a:p xmlns:a="http://schemas.openxmlformats.org/drawingml/2006/main">
            <a:r>
              <a:t>Sources</a:t>
            </a:r>
          </a:p>
          <a:p xmlns:a="http://schemas.openxmlformats.org/drawingml/2006/main">
            <a:r>
              <a:t>Note / Structured transitions: https://github.com/yifanzhang-pro/A-Note-on-Linear-Attention-and-SSMs/blob/4f14583b2b6195bc884510e1b484954f28c4e7f8/main.tex</a:t>
            </a:r>
          </a:p>
          <a:p xmlns:a="http://schemas.openxmlformats.org/drawingml/2006/main">
            <a:r>
              <a:t>Mamba / Parallel scan: https://arxiv.org/abs/2312.00752</a:t>
            </a:r>
          </a:p>
          <a:p xmlns:a="http://schemas.openxmlformats.org/drawingml/2006/main">
            <a:r>
              <a:t>DeltaNet / Parallelization: https://arxiv.org/abs/2406.06484</a:t>
            </a:r>
          </a:p>
          <a:p xmlns:a="http://schemas.openxmlformats.org/drawingml/2006/main">
            <a:r>
              <a:t/>
            </a:r>
          </a:p>
          <a:p xmlns:a="http://schemas.openxmlformats.org/drawingml/2006/main">
            <a:r>
              <a:t>Equation source (LaTeX)</a:t>
            </a:r>
          </a:p>
          <a:p xmlns:a="http://schemas.openxmlformats.org/drawingml/2006/main">
            <a:r>
              <a:t>(A_t,c_t)</a:t>
            </a:r>
          </a:p>
          <a:p xmlns:a="http://schemas.openxmlformats.org/drawingml/2006/main">
            <a:r>
              <a:t/>
            </a:r>
          </a:p>
          <a:p xmlns:a="http://schemas.openxmlformats.org/drawingml/2006/main">
            <a:r>
              <a:t>h_t=A_t h_{t-1}+c_t</a:t>
            </a:r>
          </a:p>
          <a:p xmlns:a="http://schemas.openxmlformats.org/drawingml/2006/main">
            <a:r>
              <a:t/>
            </a:r>
          </a:p>
          <a:p xmlns:a="http://schemas.openxmlformats.org/drawingml/2006/main">
            <a:r>
              <a:t>\underbrace{(A_2,c_2)\circ(A_1,c_1)}_{\text{two consecutive updates}}=(A_2A_1,\ A_2c_1+c_2)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figure from bottom to top. The causal encoder produces a representation at each position and projected key–value memory. For known tokens, each encoder layer can process positions in parallel with a causal mask.</a:t>
            </a:r>
          </a:p>
          <a:p xmlns:a="http://schemas.openxmlformats.org/drawingml/2006/main">
            <a:r>
              <a:t/>
            </a:r>
          </a:p>
          <a:p xmlns:a="http://schemas.openxmlformats.org/drawingml/2006/main">
            <a:r>
              <a:t>The decoder receives the current encoder representation and the previous token's final decoder output through the gated merge. Each decoder layer has local sliding-window self-attention, cross-attention to the causal prefix of encoder memory, and a feed-forward network. The orange feedback path returns the final decoder output to the next token's merge.</a:t>
            </a:r>
          </a:p>
          <a:p xmlns:a="http://schemas.openxmlformats.org/drawingml/2006/main">
            <a:r>
              <a:t/>
            </a:r>
          </a:p>
          <a:p xmlns:a="http://schemas.openxmlformats.org/drawingml/2006/main">
            <a:r>
              <a:t>The paper authors are Yifan Zhang, Jichen Feng, Shihan Qin, Sun-Yuan Kung, and Mengdi Wang. The architecture figure is reused from the supplied general-exam slides, whose source is the RLT manuscript.</a:t>
            </a:r>
          </a:p>
          <a:p xmlns:a="http://schemas.openxmlformats.org/drawingml/2006/main">
            <a:r>
              <a:t/>
            </a:r>
          </a:p>
          <a:p xmlns:a="http://schemas.openxmlformats.org/drawingml/2006/main">
            <a:r>
              <a:t>Sources</a:t>
            </a:r>
          </a:p>
          <a:p xmlns:a="http://schemas.openxmlformats.org/drawingml/2006/main">
            <a:r>
              <a:t>RLT / Encoder, gated merge, and decoder blocks: https://github.com/yifanzhang-pro/Recurrent-Looped-Transformer-Overleaf/blob/2367dfd6a6c211d2f3d8b9ac0b6133eb611c4b5f/main.tex</a:t>
            </a:r>
          </a:p>
          <a:p xmlns:a="http://schemas.openxmlformats.org/drawingml/2006/main">
            <a:r>
              <a:t/>
            </a:r>
          </a:p>
          <a:p xmlns:a="http://schemas.openxmlformats.org/drawingml/2006/main">
            <a:r>
              <a:t>Equation source (LaTeX)</a:t>
            </a:r>
          </a:p>
          <a:p xmlns:a="http://schemas.openxmlformats.org/drawingml/2006/main">
            <a:r>
              <a:t>e_t</a:t>
            </a:r>
          </a:p>
          <a:p xmlns:a="http://schemas.openxmlformats.org/drawingml/2006/main">
            <a:r>
              <a:t/>
            </a:r>
          </a:p>
          <a:p xmlns:a="http://schemas.openxmlformats.org/drawingml/2006/main">
            <a:r>
              <a:t>M_{\le t}</a:t>
            </a:r>
          </a:p>
          <a:p xmlns:a="http://schemas.openxmlformats.org/drawingml/2006/main">
            <a:r>
              <a:t/>
            </a:r>
          </a:p>
          <a:p xmlns:a="http://schemas.openxmlformats.org/drawingml/2006/main">
            <a:r>
              <a:t>e_t</a:t>
            </a:r>
          </a:p>
          <a:p xmlns:a="http://schemas.openxmlformats.org/drawingml/2006/main">
            <a:r>
              <a:t/>
            </a:r>
          </a:p>
          <a:p xmlns:a="http://schemas.openxmlformats.org/drawingml/2006/main">
            <a:r>
              <a:t>s_{t-1}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function definition specifies the state transformation rather than merely calling RLT an SSM. Given the old state H, extract s for the merge and C-D for decoder self-attention. The full decoder returns the new feedback vector and the updated cache.</a:t>
            </a:r>
          </a:p>
          <a:p xmlns:a="http://schemas.openxmlformats.org/drawingml/2006/main">
            <a:r>
              <a:t/>
            </a:r>
          </a:p>
          <a:p xmlns:a="http://schemas.openxmlformats.org/drawingml/2006/main">
            <a:r>
              <a:t>The conditioning inputs e, M, and the absolute token position t remain explicit. The output function uses the feedback vector component of the new state to predict the next token. The initial feedback vector is learned, and the initial decoder cache is empty.</a:t>
            </a:r>
          </a:p>
          <a:p xmlns:a="http://schemas.openxmlformats.org/drawingml/2006/main">
            <a:r>
              <a:t/>
            </a:r>
          </a:p>
          <a:p xmlns:a="http://schemas.openxmlformats.org/drawingml/2006/main">
            <a:r>
              <a:t>The norm, gate, attention, and feed-forward operations make this transition nonlinear in the previous decoder state, even after the encoder inputs are fixed. The same cell parameters are reused across tokens, while different decoder layers may have different parameters.</a:t>
            </a:r>
          </a:p>
          <a:p xmlns:a="http://schemas.openxmlformats.org/drawingml/2006/main">
            <a:r>
              <a:t/>
            </a:r>
          </a:p>
          <a:p xmlns:a="http://schemas.openxmlformats.org/drawingml/2006/main">
            <a:r>
              <a:t>Sources</a:t>
            </a:r>
          </a:p>
          <a:p xmlns:a="http://schemas.openxmlformats.org/drawingml/2006/main">
            <a:r>
              <a:t>RLT / Method, with the current manuscript’s explicit state-space notation: https://github.com/yifanzhang-pro/Recurrent-Looped-Transformer-Overleaf/blob/2367dfd6a6c211d2f3d8b9ac0b6133eb611c4b5f/main.tex</a:t>
            </a:r>
          </a:p>
          <a:p xmlns:a="http://schemas.openxmlformats.org/drawingml/2006/main">
            <a:r>
              <a:t/>
            </a:r>
          </a:p>
          <a:p xmlns:a="http://schemas.openxmlformats.org/drawingml/2006/main">
            <a:r>
              <a:t>Equation source (LaTeX)</a:t>
            </a:r>
          </a:p>
          <a:p xmlns:a="http://schemas.openxmlformats.org/drawingml/2006/main">
            <a:r>
              <a:t>H=(s,C^D)</a:t>
            </a:r>
          </a:p>
          <a:p xmlns:a="http://schemas.openxmlformats.org/drawingml/2006/main">
            <a:r>
              <a:t/>
            </a:r>
          </a:p>
          <a:p xmlns:a="http://schemas.openxmlformats.org/drawingml/2006/main">
            <a:r>
              <a:t>\boxed{\mathcal F_\Theta(H;e,M,t):=D_\phi\bigl(\operatorname{Merge}(e,s);M,C^D,t\bigr)}</a:t>
            </a:r>
          </a:p>
          <a:p xmlns:a="http://schemas.openxmlformats.org/drawingml/2006/main">
            <a:r>
              <a:t/>
            </a:r>
          </a:p>
          <a:p xmlns:a="http://schemas.openxmlformats.org/drawingml/2006/main">
            <a:r>
              <a:t>\begin{aligned}</a:t>
            </a:r>
          </a:p>
          <a:p xmlns:a="http://schemas.openxmlformats.org/drawingml/2006/main">
            <a:r>
              <a:t>r&amp;=\operatorname{Norm}_s(s),\qquad g=\sigma\bigl(W_g[e;r]+b_g\bigr),\\</a:t>
            </a:r>
          </a:p>
          <a:p xmlns:a="http://schemas.openxmlformats.org/drawingml/2006/main">
            <a:r>
              <a:t>\operatorname{Merge}(e,s)&amp;=e+\alpha\,g\odot W_s r</a:t>
            </a:r>
          </a:p>
          <a:p xmlns:a="http://schemas.openxmlformats.org/drawingml/2006/main">
            <a:r>
              <a:t>\end{aligned}</a:t>
            </a:r>
          </a:p>
          <a:p xmlns:a="http://schemas.openxmlformats.org/drawingml/2006/main">
            <a:r>
              <a:t/>
            </a:r>
          </a:p>
          <a:p xmlns:a="http://schemas.openxmlformats.org/drawingml/2006/main">
            <a:r>
              <a:t>H_t=\mathcal F_\Theta(H_{t-1};e_t,M_{\le t},t),\qquad H_0=(s_\star,\varnothing)</a:t>
            </a:r>
          </a:p>
          <a:p xmlns:a="http://schemas.openxmlformats.org/drawingml/2006/main">
            <a:r>
              <a:t/>
            </a:r>
          </a:p>
          <a:p xmlns:a="http://schemas.openxmlformats.org/drawingml/2006/main">
            <a:r>
              <a:t>\mathcal G_\Theta(H)=\operatorname{softmax}\bigl(W_o\operatorname{Norm}_o(s)\bigr),\qquad p_\Theta(\cdot\mid x_{1:t})=\mathcal G_\Theta(H_t)</a:t>
            </a:r>
          </a:p>
          <a:p xmlns:a="http://schemas.openxmlformats.org/drawingml/2006/main">
            <a:r>
              <a:t/>
            </a:r>
          </a:p>
          <a:p xmlns:a="http://schemas.openxmlformats.org/drawingml/2006/main">
            <a:r>
              <a:t>s_t</a:t>
            </a:r>
          </a:p>
          <a:p xmlns:a="http://schemas.openxmlformats.org/drawingml/2006/main">
            <a:r>
              <a:t/>
            </a:r>
          </a:p>
          <a:p xmlns:a="http://schemas.openxmlformats.org/drawingml/2006/main">
            <a:r>
              <a:t>C_t^D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running parity computation is a simple example of a repeated state update: a one toggles parity and a zero preserves it. The picture illustrates the task, not a decoded internal neuron or a proof of the learned representation.</a:t>
            </a:r>
          </a:p>
          <a:p xmlns:a="http://schemas.openxmlformats.org/drawingml/2006/main">
            <a:r>
              <a:t/>
            </a:r>
          </a:p>
          <a:p xmlns:a="http://schemas.openxmlformats.org/drawingml/2006/main">
            <a:r>
              <a:t>RLT is an RNN whose cell is a gated merge followed by a full Transformer decoder. It gains a computation path through multiple decoder stacks as more tokens arrive. Each token still runs the stated number of blocks. The T times L-D count refers to this feedback path, not to a claim of lower total attention cost.</a:t>
            </a:r>
          </a:p>
          <a:p xmlns:a="http://schemas.openxmlformats.org/drawingml/2006/main">
            <a:r>
              <a:t/>
            </a:r>
          </a:p>
          <a:p xmlns:a="http://schemas.openxmlformats.org/drawingml/2006/main">
            <a:r>
              <a:t>For L-D equal to zero, there are no decoder blocks but the gated merge still recurs. The experiments use several encoder–decoder allocations, so decoder depth and recurrence remain distinct design choices.</a:t>
            </a:r>
          </a:p>
          <a:p xmlns:a="http://schemas.openxmlformats.org/drawingml/2006/main">
            <a:r>
              <a:t/>
            </a:r>
          </a:p>
          <a:p xmlns:a="http://schemas.openxmlformats.org/drawingml/2006/main">
            <a:r>
              <a:t>Sources</a:t>
            </a:r>
          </a:p>
          <a:p xmlns:a="http://schemas.openxmlformats.org/drawingml/2006/main">
            <a:r>
              <a:t>RLT / Prompt-state composition and depth accounting: https://github.com/yifanzhang-pro/Recurrent-Looped-Transformer-Overleaf/blob/2367dfd6a6c211d2f3d8b9ac0b6133eb611c4b5f/main.tex</a:t>
            </a:r>
          </a:p>
          <a:p xmlns:a="http://schemas.openxmlformats.org/drawingml/2006/main">
            <a:r>
              <a:t/>
            </a:r>
          </a:p>
          <a:p xmlns:a="http://schemas.openxmlformats.org/drawingml/2006/main">
            <a:r>
              <a:t>Equation source (LaTeX)</a:t>
            </a:r>
          </a:p>
          <a:p xmlns:a="http://schemas.openxmlformats.org/drawingml/2006/main">
            <a:r>
              <a:t>H_T=F_T\circ\cdots\circ F_1(H_0),\qquad F_t(H)=\mathcal F_\Theta(H;e_t,M_{\le t},t)</a:t>
            </a:r>
          </a:p>
          <a:p xmlns:a="http://schemas.openxmlformats.org/drawingml/2006/main">
            <a:r>
              <a:t/>
            </a:r>
          </a:p>
          <a:p xmlns:a="http://schemas.openxmlformats.org/drawingml/2006/main">
            <a:r>
              <a:t>L_E+L_D</a:t>
            </a:r>
          </a:p>
          <a:p xmlns:a="http://schemas.openxmlformats.org/drawingml/2006/main">
            <a:r>
              <a:t/>
            </a:r>
          </a:p>
          <a:p xmlns:a="http://schemas.openxmlformats.org/drawingml/2006/main">
            <a:r>
              <a:t>T</a:t>
            </a:r>
          </a:p>
          <a:p xmlns:a="http://schemas.openxmlformats.org/drawingml/2006/main">
            <a:r>
              <a:t/>
            </a:r>
          </a:p>
          <a:p xmlns:a="http://schemas.openxmlformats.org/drawingml/2006/main">
            <a:r>
              <a:t>T L_D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selected length-generalization results from the manuscript's six-task study. Parity scores the final answer, while swaps-S5 scores the final permutation state. The swaps task uses the identity and the ten single transpositions of five elements. Its uniform final-state reference is 1/120, about 0.83 percent.</a:t>
            </a:r>
          </a:p>
          <a:p xmlns:a="http://schemas.openxmlformats.org/drawingml/2006/main">
            <a:r>
              <a:t/>
            </a:r>
          </a:p>
          <a:p xmlns:a="http://schemas.openxmlformats.org/drawingml/2006/main">
            <a:r>
              <a:t>The best encoder–decoder allocation depends on the task. Both parity allocations listed achieve 100 percent in each of the three seeds. For swaps, increasing decoder depth up to four layers improves the reported 256-operation result. The seeds vary initialization on a shared training stream and held-out examples.</a:t>
            </a:r>
          </a:p>
          <a:p xmlns:a="http://schemas.openxmlformats.org/drawingml/2006/main">
            <a:r>
              <a:t/>
            </a:r>
          </a:p>
          <a:p xmlns:a="http://schemas.openxmlformats.org/drawingml/2006/main">
            <a:r>
              <a:t>All comparisons use width 512 and four attention heads. Equal logical depth is not a parameter- or compute-matched comparison. Addition extrapolation and standard S5 remain difficult in this study. These experiments compare RLT with a Transformer baseline and do not measure an SSM or DeltaNet baseline.</a:t>
            </a:r>
          </a:p>
          <a:p xmlns:a="http://schemas.openxmlformats.org/drawingml/2006/main">
            <a:r>
              <a:t/>
            </a:r>
          </a:p>
          <a:p xmlns:a="http://schemas.openxmlformats.org/drawingml/2006/main">
            <a:r>
              <a:t>Sources</a:t>
            </a:r>
          </a:p>
          <a:p xmlns:a="http://schemas.openxmlformats.org/drawingml/2006/main">
            <a:r>
              <a:t>RLT / Algorithmic experiments and length extrapolation: https://github.com/yifanzhang-pro/Recurrent-Looped-Transformer-Overleaf/blob/2367dfd6a6c211d2f3d8b9ac0b6133eb611c4b5f/contents/experiments.tex</a:t>
            </a:r>
          </a:p>
          <a:p xmlns:a="http://schemas.openxmlformats.org/drawingml/2006/main">
            <a:r>
              <a:t/>
            </a:r>
          </a:p>
          <a:p xmlns:a="http://schemas.openxmlformats.org/drawingml/2006/main">
            <a:r>
              <a:t>Equation source (LaTeX)</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Both models have the same encoder–decoder allocation and parameters. RLT-2 changes how often feedback updates. Within a chunk, each position receives the same previous boundary feedback vector, while causal attention and KV updates remain part of the model.</a:t>
            </a:r>
          </a:p>
          <a:p xmlns:a="http://schemas.openxmlformats.org/drawingml/2006/main">
            <a:r>
              <a:t/>
            </a:r>
          </a:p>
          <a:p xmlns:a="http://schemas.openxmlformats.org/drawingml/2006/main">
            <a:r>
              <a:t>Chunk size four preserves nearly all 64-bit parity accuracy at this split but sharply reduces 64-operation swap tracking. Removing feedback entirely gives 50.23 plus or minus 3.80 percent parity accuracy and near-uniform swap tracking at this length. The RLT-0 control also removes the merge parameters, making it 787,968 parameters smaller.</a:t>
            </a:r>
          </a:p>
          <a:p xmlns:a="http://schemas.openxmlformats.org/drawingml/2006/main">
            <a:r>
              <a:t/>
            </a:r>
          </a:p>
          <a:p xmlns:a="http://schemas.openxmlformats.org/drawingml/2006/main">
            <a:r>
              <a:t>RLT chunking changes the recurrence and therefore the model. This differs from an SSD chunk algorithm that reorganizes evaluation of the same affine recurrence. Known-token chunks can run in parallel, while autoregressive generation still waits for newly sampled tokens. The schedule diagram describes dependencies, not measured speedups.</a:t>
            </a:r>
          </a:p>
          <a:p xmlns:a="http://schemas.openxmlformats.org/drawingml/2006/main">
            <a:r>
              <a:t/>
            </a:r>
          </a:p>
          <a:p xmlns:a="http://schemas.openxmlformats.org/drawingml/2006/main">
            <a:r>
              <a:t>Sources</a:t>
            </a:r>
          </a:p>
          <a:p xmlns:a="http://schemas.openxmlformats.org/drawingml/2006/main">
            <a:r>
              <a:t>RLT / Feedback frequency: https://github.com/yifanzhang-pro/Recurrent-Looped-Transformer-Overleaf/blob/2367dfd6a6c211d2f3d8b9ac0b6133eb611c4b5f/contents/experiments.tex</a:t>
            </a:r>
          </a:p>
          <a:p xmlns:a="http://schemas.openxmlformats.org/drawingml/2006/main">
            <a:r>
              <a:t>RLT-2 / Chunk semantics: https://github.com/yifanzhang-pro/Recurrent-Looped-Transformer-Overleaf/blob/2367dfd6a6c211d2f3d8b9ac0b6133eb611c4b5f/contents/rlt2.tex</a:t>
            </a:r>
          </a:p>
          <a:p xmlns:a="http://schemas.openxmlformats.org/drawingml/2006/main">
            <a:r>
              <a:t/>
            </a:r>
          </a:p>
          <a:p xmlns:a="http://schemas.openxmlformats.org/drawingml/2006/main">
            <a:r>
              <a:t>Equation source (LaTeX)</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table compares the recurrent cores, with each layer's inputs held fixed when classifying affine transitions. Nonlinear feature projections, gates outside the core, and stacked layers can make the overall models nonlinear.</a:t>
            </a:r>
          </a:p>
          <a:p xmlns:a="http://schemas.openxmlformats.org/drawingml/2006/main">
            <a:r>
              <a:t/>
            </a:r>
          </a:p>
          <a:p xmlns:a="http://schemas.openxmlformats.org/drawingml/2006/main">
            <a:r>
              <a:t>The fixed-state claims for linear attention, SSMs, and DeltaNet hold at fixed architectural dimensions. Their training activations can still grow with sequence length. RLT's decoder state contains a fixed-width vector and at most W minus one cached positions per SWA layer.</a:t>
            </a:r>
          </a:p>
          <a:p xmlns:a="http://schemas.openxmlformats.org/drawingml/2006/main">
            <a:r>
              <a:t/>
            </a:r>
          </a:p>
          <a:p xmlns:a="http://schemas.openxmlformats.org/drawingml/2006/main">
            <a:r>
              <a:t>RLT also stores encoder memory over the entire prefix, as well as the encoder caches needed during incremental generation. It therefore does not have constant total inference memory. The full-prefix attention operations also prevent inferring linear total sequence cost from the bounded decoder state.</a:t>
            </a:r>
          </a:p>
          <a:p xmlns:a="http://schemas.openxmlformats.org/drawingml/2006/main">
            <a:r>
              <a:t/>
            </a:r>
          </a:p>
          <a:p xmlns:a="http://schemas.openxmlformats.org/drawingml/2006/main">
            <a:r>
              <a:t>Sources</a:t>
            </a:r>
          </a:p>
          <a:p xmlns:a="http://schemas.openxmlformats.org/drawingml/2006/main">
            <a:r>
              <a:t>Note / Linear attention, SSD, and Delta Networks: https://github.com/yifanzhang-pro/A-Note-on-Linear-Attention-and-SSMs/blob/4f14583b2b6195bc884510e1b484954f28c4e7f8/main.tex</a:t>
            </a:r>
          </a:p>
          <a:p xmlns:a="http://schemas.openxmlformats.org/drawingml/2006/main">
            <a:r>
              <a:t>RLT / State and execution: https://github.com/yifanzhang-pro/Recurrent-Looped-Transformer-Overleaf/blob/2367dfd6a6c211d2f3d8b9ac0b6133eb611c4b5f/main.tex</a:t>
            </a:r>
          </a:p>
          <a:p xmlns:a="http://schemas.openxmlformats.org/drawingml/2006/main">
            <a:r>
              <a:t/>
            </a:r>
          </a:p>
          <a:p xmlns:a="http://schemas.openxmlformats.org/drawingml/2006/main">
            <a:r>
              <a:t>Equation source (LaTeX)</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note and RLT meet at the state-transition viewpoint. The note explains how structured updates combine compressed memory with efficient parallel evaluation. RLT makes the state transition a deep nonlinear computation conditioned on encoder memory.</a:t>
            </a:r>
          </a:p>
          <a:p xmlns:a="http://schemas.openxmlformats.org/drawingml/2006/main">
            <a:r>
              <a:t/>
            </a:r>
          </a:p>
          <a:p xmlns:a="http://schemas.openxmlformats.org/drawingml/2006/main">
            <a:r>
              <a:t>The RLT experiments show that both decoder allocation and feedback frequency matter for the tested algorithmic tasks. An empirical comparison against structured SSM and DeltaNet cores would test whether those gains require the current nonlinear decoder cell. That comparison is a research question, not a result established by the reported experiments.</a:t>
            </a:r>
          </a:p>
          <a:p xmlns:a="http://schemas.openxmlformats.org/drawingml/2006/main">
            <a:r>
              <a:t/>
            </a:r>
          </a:p>
          <a:p xmlns:a="http://schemas.openxmlformats.org/drawingml/2006/main">
            <a:r>
              <a:t>Sources</a:t>
            </a:r>
          </a:p>
          <a:p xmlns:a="http://schemas.openxmlformats.org/drawingml/2006/main">
            <a:r>
              <a:t>Zhang and Kung / Linear Attention and SSMs: https://github.com/yifanzhang-pro/A-Note-on-Linear-Attention-and-SSMs/blob/4f14583b2b6195bc884510e1b484954f28c4e7f8/main.tex</a:t>
            </a:r>
          </a:p>
          <a:p xmlns:a="http://schemas.openxmlformats.org/drawingml/2006/main">
            <a:r>
              <a:t>Zhang et al. / RLT: https://github.com/yifanzhang-pro/Recurrent-Looped-Transformer-Overleaf/blob/2367dfd6a6c211d2f3d8b9ac0b6133eb611c4b5f/main.tex</a:t>
            </a:r>
          </a:p>
          <a:p xmlns:a="http://schemas.openxmlformats.org/drawingml/2006/main">
            <a:r>
              <a:t/>
            </a:r>
          </a:p>
          <a:p xmlns:a="http://schemas.openxmlformats.org/drawingml/2006/main">
            <a:r>
              <a:t>Equation source (LaTeX)</a:t>
            </a:r>
          </a:p>
          <a:p xmlns:a="http://schemas.openxmlformats.org/drawingml/2006/main">
            <a:r>
              <a:t>h_t=A_t h_{t-1}+c_t</a:t>
            </a:r>
          </a:p>
          <a:p xmlns:a="http://schemas.openxmlformats.org/drawingml/2006/main">
            <a:r>
              <a:t/>
            </a:r>
          </a:p>
          <a:p xmlns:a="http://schemas.openxmlformats.org/drawingml/2006/main">
            <a:r>
              <a:t>H_t=\mathcal F_\Theta(H_{t-1};e_t,M_{\le t},t)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Type="http://schemas.openxmlformats.org/officeDocument/2006/relationships/slideMaster" Target="../slideMasters/slideMaster1.xml" Id="Rdf498d4c45054fa4"/></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Type="http://schemas.openxmlformats.org/officeDocument/2006/relationships/theme" Target="theme/theme2.xml" Id="Reb6a4570dd5f4be6"/><Relationship Type="http://schemas.openxmlformats.org/officeDocument/2006/relationships/slideLayout" Target="../slideLayouts/slideLayout1.xml" Id="R4be7b1cc0ead4ac1"/></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be7b1cc0ead4ac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slideLayouts/slideLayout1.xml" Id="R5a86923b428b4b2a"/><Relationship Type="http://schemas.openxmlformats.org/officeDocument/2006/relationships/notesSlide" Target="../notesSlides/notesSlide1.xml" Id="Rf721ef85902d4599"/></Relationships>
</file>

<file path=ppt/slides/_rels/slide2.xml.rels><?xml version='1.0' encoding='utf-8' standalone='yes'?>
<Relationships xmlns="http://schemas.openxmlformats.org/package/2006/relationships"><Relationship Type="http://schemas.openxmlformats.org/officeDocument/2006/relationships/slideLayout" Target="../slideLayouts/slideLayout1.xml" Id="R2bd0ccf444a64015"/><Relationship Type="http://schemas.openxmlformats.org/officeDocument/2006/relationships/image" Target="../media/image.png" Id="Ra94e8ab979f2416a"/><Relationship Type="http://schemas.openxmlformats.org/officeDocument/2006/relationships/image" Target="../media/image.svg" Id="R6a495e46d3414155"/><Relationship Type="http://schemas.openxmlformats.org/officeDocument/2006/relationships/notesSlide" Target="../notesSlides/notesSlide2.xml" Id="Rd31cbe3eeebf424b"/></Relationships>
</file>

<file path=ppt/slides/_rels/slide3.xml.rels><?xml version='1.0' encoding='utf-8' standalone='yes'?>
<Relationships xmlns="http://schemas.openxmlformats.org/package/2006/relationships"><Relationship Type="http://schemas.openxmlformats.org/officeDocument/2006/relationships/slideLayout" Target="../slideLayouts/slideLayout1.xml" Id="Re39227ac9b6c483c"/><Relationship Type="http://schemas.openxmlformats.org/officeDocument/2006/relationships/image" Target="../media/image2.png" Id="R67cde9076c674de8"/><Relationship Type="http://schemas.openxmlformats.org/officeDocument/2006/relationships/image" Target="../media/image2.svg" Id="R006378120ec94748"/><Relationship Type="http://schemas.openxmlformats.org/officeDocument/2006/relationships/image" Target="../media/image3.png" Id="Rc0196f5ce2324e0c"/><Relationship Type="http://schemas.openxmlformats.org/officeDocument/2006/relationships/image" Target="../media/image3.svg" Id="R9650a08c253e4ce8"/><Relationship Type="http://schemas.openxmlformats.org/officeDocument/2006/relationships/image" Target="../media/image4.png" Id="R916e0e6394084234"/><Relationship Type="http://schemas.openxmlformats.org/officeDocument/2006/relationships/image" Target="../media/image4.svg" Id="Rf32a763a882e46cc"/><Relationship Type="http://schemas.openxmlformats.org/officeDocument/2006/relationships/image" Target="../media/image5.png" Id="Rdb68bc622f944ad9"/><Relationship Type="http://schemas.openxmlformats.org/officeDocument/2006/relationships/image" Target="../media/image5.svg" Id="R10c2485c9a584d2f"/><Relationship Type="http://schemas.openxmlformats.org/officeDocument/2006/relationships/image" Target="../media/image6.png" Id="R89c90de956ab4cc0"/><Relationship Type="http://schemas.openxmlformats.org/officeDocument/2006/relationships/image" Target="../media/image6.svg" Id="R4169580c9c374256"/><Relationship Type="http://schemas.openxmlformats.org/officeDocument/2006/relationships/image" Target="../media/image7.png" Id="R9c985add036348d7"/><Relationship Type="http://schemas.openxmlformats.org/officeDocument/2006/relationships/image" Target="../media/image7.svg" Id="Rb7cd52be42fb42fc"/><Relationship Type="http://schemas.openxmlformats.org/officeDocument/2006/relationships/notesSlide" Target="../notesSlides/notesSlide3.xml" Id="Rf80343aa8228493c"/></Relationships>
</file>

<file path=ppt/slides/_rels/slide4.xml.rels><?xml version='1.0' encoding='utf-8' standalone='yes'?>
<Relationships xmlns="http://schemas.openxmlformats.org/package/2006/relationships"><Relationship Type="http://schemas.openxmlformats.org/officeDocument/2006/relationships/slideLayout" Target="../slideLayouts/slideLayout1.xml" Id="R0d175c288e914d3a"/><Relationship Type="http://schemas.openxmlformats.org/officeDocument/2006/relationships/image" Target="../media/image8.png" Id="R5f7376ab7a4046d9"/><Relationship Type="http://schemas.openxmlformats.org/officeDocument/2006/relationships/image" Target="../media/image8.svg" Id="R5a086607cc274574"/><Relationship Type="http://schemas.openxmlformats.org/officeDocument/2006/relationships/image" Target="../media/image9.png" Id="R26019bdbd5fc4063"/><Relationship Type="http://schemas.openxmlformats.org/officeDocument/2006/relationships/image" Target="../media/image9.svg" Id="R62680ac300fe4502"/><Relationship Type="http://schemas.openxmlformats.org/officeDocument/2006/relationships/image" Target="../media/image10.png" Id="R674ac71fe4db4a96"/><Relationship Type="http://schemas.openxmlformats.org/officeDocument/2006/relationships/image" Target="../media/image10.svg" Id="R471aa56e1c1f4e49"/><Relationship Type="http://schemas.openxmlformats.org/officeDocument/2006/relationships/image" Target="../media/image11.png" Id="R29652a0b310e4c6a"/><Relationship Type="http://schemas.openxmlformats.org/officeDocument/2006/relationships/image" Target="../media/image11.svg" Id="Ra04b7f5058094e06"/><Relationship Type="http://schemas.openxmlformats.org/officeDocument/2006/relationships/notesSlide" Target="../notesSlides/notesSlide4.xml" Id="Rc262c1192e204755"/></Relationships>
</file>

<file path=ppt/slides/_rels/slide5.xml.rels><?xml version='1.0' encoding='utf-8' standalone='yes'?>
<Relationships xmlns="http://schemas.openxmlformats.org/package/2006/relationships"><Relationship Type="http://schemas.openxmlformats.org/officeDocument/2006/relationships/slideLayout" Target="../slideLayouts/slideLayout1.xml" Id="Rb7e8d3ff336b433a"/><Relationship Type="http://schemas.openxmlformats.org/officeDocument/2006/relationships/image" Target="../media/image12.png" Id="Rb5e517ae2fe94666"/><Relationship Type="http://schemas.openxmlformats.org/officeDocument/2006/relationships/image" Target="../media/image12.svg" Id="R39fae709bd6b436d"/><Relationship Type="http://schemas.openxmlformats.org/officeDocument/2006/relationships/image" Target="../media/image13.png" Id="R9e28252c7b964241"/><Relationship Type="http://schemas.openxmlformats.org/officeDocument/2006/relationships/image" Target="../media/image13.svg" Id="R5f62898ab1464f84"/><Relationship Type="http://schemas.openxmlformats.org/officeDocument/2006/relationships/image" Target="../media/image14.png" Id="R98cb27bdcdc748a3"/><Relationship Type="http://schemas.openxmlformats.org/officeDocument/2006/relationships/image" Target="../media/image14.svg" Id="Rb6b03839bab44573"/><Relationship Type="http://schemas.openxmlformats.org/officeDocument/2006/relationships/image" Target="../media/image15.png" Id="R37d13e5535f64f36"/><Relationship Type="http://schemas.openxmlformats.org/officeDocument/2006/relationships/image" Target="../media/image15.svg" Id="R110a107fc13a47bf"/><Relationship Type="http://schemas.openxmlformats.org/officeDocument/2006/relationships/image" Target="../media/image16.png" Id="R078e8c7323bc4333"/><Relationship Type="http://schemas.openxmlformats.org/officeDocument/2006/relationships/image" Target="../media/image16.svg" Id="R947607c106604135"/><Relationship Type="http://schemas.openxmlformats.org/officeDocument/2006/relationships/image" Target="../media/image17.png" Id="Raf0f4ca8a5e44c6b"/><Relationship Type="http://schemas.openxmlformats.org/officeDocument/2006/relationships/image" Target="../media/image17.svg" Id="R63c51a6eaa844b28"/><Relationship Type="http://schemas.openxmlformats.org/officeDocument/2006/relationships/image" Target="../media/image18.png" Id="R3e946f52c1934f76"/><Relationship Type="http://schemas.openxmlformats.org/officeDocument/2006/relationships/image" Target="../media/image18.svg" Id="R4a4749cb22b9439f"/><Relationship Type="http://schemas.openxmlformats.org/officeDocument/2006/relationships/image" Target="../media/image19.png" Id="Rbd6e5fec473e4f13"/><Relationship Type="http://schemas.openxmlformats.org/officeDocument/2006/relationships/image" Target="../media/image19.svg" Id="R68778f82cf694ee3"/><Relationship Type="http://schemas.openxmlformats.org/officeDocument/2006/relationships/image" Target="../media/image20.png" Id="Rae75b40f7ef54baf"/><Relationship Type="http://schemas.openxmlformats.org/officeDocument/2006/relationships/image" Target="../media/image20.svg" Id="R4421c1d8b15844a2"/><Relationship Type="http://schemas.openxmlformats.org/officeDocument/2006/relationships/image" Target="../media/image21.png" Id="Rc287273c23a34ff5"/><Relationship Type="http://schemas.openxmlformats.org/officeDocument/2006/relationships/image" Target="../media/image21.svg" Id="R00446150c0b44a79"/><Relationship Type="http://schemas.openxmlformats.org/officeDocument/2006/relationships/notesSlide" Target="../notesSlides/notesSlide5.xml" Id="Rdf8d6ea0a38047bc"/></Relationships>
</file>

<file path=ppt/slides/_rels/slide6.xml.rels><?xml version='1.0' encoding='utf-8' standalone='yes'?>
<Relationships xmlns="http://schemas.openxmlformats.org/package/2006/relationships"><Relationship Type="http://schemas.openxmlformats.org/officeDocument/2006/relationships/slideLayout" Target="../slideLayouts/slideLayout1.xml" Id="R460c2e32f26544ce"/><Relationship Type="http://schemas.openxmlformats.org/officeDocument/2006/relationships/image" Target="../media/image22.png" Id="R9287cc35be1a4407"/><Relationship Type="http://schemas.openxmlformats.org/officeDocument/2006/relationships/image" Target="../media/image22.svg" Id="R0bc83e34e9de4c77"/><Relationship Type="http://schemas.openxmlformats.org/officeDocument/2006/relationships/image" Target="../media/image23.png" Id="Rc0726f34041f4e7f"/><Relationship Type="http://schemas.openxmlformats.org/officeDocument/2006/relationships/image" Target="../media/image23.svg" Id="Rd2283f7c4bda4d60"/><Relationship Type="http://schemas.openxmlformats.org/officeDocument/2006/relationships/notesSlide" Target="../notesSlides/notesSlide6.xml" Id="Rc090e0ad427a4405"/></Relationships>
</file>

<file path=ppt/slides/_rels/slide7.xml.rels><?xml version='1.0' encoding='utf-8' standalone='yes'?>
<Relationships xmlns="http://schemas.openxmlformats.org/package/2006/relationships"><Relationship Type="http://schemas.openxmlformats.org/officeDocument/2006/relationships/slideLayout" Target="../slideLayouts/slideLayout1.xml" Id="R431d3fe523de4919"/><Relationship Type="http://schemas.openxmlformats.org/officeDocument/2006/relationships/image" Target="../media/image24.png" Id="R6ec44364940b46f3"/><Relationship Type="http://schemas.openxmlformats.org/officeDocument/2006/relationships/image" Target="../media/image24.svg" Id="R443f04a87fef4b1b"/><Relationship Type="http://schemas.openxmlformats.org/officeDocument/2006/relationships/image" Target="../media/image25.png" Id="R55cc6e1f36e4467b"/><Relationship Type="http://schemas.openxmlformats.org/officeDocument/2006/relationships/image" Target="../media/image25.svg" Id="Rc1999b0d55684ac3"/><Relationship Type="http://schemas.openxmlformats.org/officeDocument/2006/relationships/image" Target="../media/image26.png" Id="R9c5feb6ce6d84822"/><Relationship Type="http://schemas.openxmlformats.org/officeDocument/2006/relationships/image" Target="../media/image26.svg" Id="Rc462c074340a41f1"/><Relationship Type="http://schemas.openxmlformats.org/officeDocument/2006/relationships/notesSlide" Target="../notesSlides/notesSlide7.xml" Id="R68fb6d948c0f4cef"/></Relationships>
</file>

<file path=ppt/slides/_rels/slide8.xml.rels><?xml version='1.0' encoding='utf-8' standalone='yes'?>
<Relationships xmlns="http://schemas.openxmlformats.org/package/2006/relationships"><Relationship Type="http://schemas.openxmlformats.org/officeDocument/2006/relationships/slideLayout" Target="../slideLayouts/slideLayout1.xml" Id="Rb7a0541a248845b1"/><Relationship Type="http://schemas.openxmlformats.org/officeDocument/2006/relationships/image" Target="../media/image33.png" Id="Rfb0cafd330d44eef"/><Relationship Type="http://schemas.openxmlformats.org/officeDocument/2006/relationships/image" Target="../media/image33.svg" Id="Rbe95eae7ff2843c5"/><Relationship Type="http://schemas.openxmlformats.org/officeDocument/2006/relationships/image" Target="../media/image34.png" Id="Re458cde4b2fd4cfc"/><Relationship Type="http://schemas.openxmlformats.org/officeDocument/2006/relationships/image" Target="../media/image34.svg" Id="Rea45f4a68a4d4e1a"/><Relationship Type="http://schemas.openxmlformats.org/officeDocument/2006/relationships/image" Target="../media/image35.png" Id="R498f91020b404369"/><Relationship Type="http://schemas.openxmlformats.org/officeDocument/2006/relationships/image" Target="../media/image35.svg" Id="R70113fee8da2420b"/><Relationship Type="http://schemas.openxmlformats.org/officeDocument/2006/relationships/image" Target="../media/image36.png" Id="Rd870741b41c94e20"/><Relationship Type="http://schemas.openxmlformats.org/officeDocument/2006/relationships/image" Target="../media/image36.svg" Id="R3780fd040c704cbb"/><Relationship Type="http://schemas.openxmlformats.org/officeDocument/2006/relationships/image" Target="../media/image37.png" Id="R9bb0d60ef7434bb4"/><Relationship Type="http://schemas.openxmlformats.org/officeDocument/2006/relationships/image" Target="../media/image37.svg" Id="R59e756301a654469"/><Relationship Type="http://schemas.openxmlformats.org/officeDocument/2006/relationships/notesSlide" Target="../notesSlides/notesSlide8.xml" Id="R5dd4ab369d5f4501"/></Relationships>
</file>

<file path=ppt/slides/_rels/slide9.xml.rels><?xml version='1.0' encoding='utf-8' standalone='yes'?>
<Relationships xmlns="http://schemas.openxmlformats.org/package/2006/relationships"><Relationship Type="http://schemas.openxmlformats.org/officeDocument/2006/relationships/slideLayout" Target="../slideLayouts/slideLayout1.xml" Id="Rfa913d1ba4ee4aef"/><Relationship Type="http://schemas.openxmlformats.org/officeDocument/2006/relationships/image" Target="../media/image38.png" Id="R747bed6082ff492a"/><Relationship Type="http://schemas.openxmlformats.org/officeDocument/2006/relationships/image" Target="../media/image38.svg" Id="Rca4ef28c114045c3"/><Relationship Type="http://schemas.openxmlformats.org/officeDocument/2006/relationships/image" Target="../media/image39.png" Id="R6cf17d104c0d45cf"/><Relationship Type="http://schemas.openxmlformats.org/officeDocument/2006/relationships/image" Target="../media/image39.svg" Id="R35f4070da0da45c5"/><Relationship Type="http://schemas.openxmlformats.org/officeDocument/2006/relationships/image" Target="../media/image40.png" Id="R17fefeffa06047bb"/><Relationship Type="http://schemas.openxmlformats.org/officeDocument/2006/relationships/image" Target="../media/image40.svg" Id="Re15a47a264624af6"/><Relationship Type="http://schemas.openxmlformats.org/officeDocument/2006/relationships/image" Target="../media/image41.png" Id="R8fdc5f0cceb84937"/><Relationship Type="http://schemas.openxmlformats.org/officeDocument/2006/relationships/image" Target="../media/image41.svg" Id="R03f3ca3fa96c4561"/><Relationship Type="http://schemas.openxmlformats.org/officeDocument/2006/relationships/image" Target="../media/image42.png" Id="R84a4bf20187c4d9e"/><Relationship Type="http://schemas.openxmlformats.org/officeDocument/2006/relationships/image" Target="../media/image42.svg" Id="R5f392daa94f14ca2"/><Relationship Type="http://schemas.openxmlformats.org/officeDocument/2006/relationships/image" Target="../media/image43.png" Id="R7c3ce57595a74cbe"/><Relationship Type="http://schemas.openxmlformats.org/officeDocument/2006/relationships/image" Target="../media/image43.svg" Id="R623405e4f0c44b81"/><Relationship Type="http://schemas.openxmlformats.org/officeDocument/2006/relationships/image" Target="../media/image44.png" Id="R5fc246f4b52d4409"/><Relationship Type="http://schemas.openxmlformats.org/officeDocument/2006/relationships/image" Target="../media/image44.svg" Id="Rf152d080fea2413c"/><Relationship Type="http://schemas.openxmlformats.org/officeDocument/2006/relationships/notesSlide" Target="../notesSlides/notesSlide9.xml" Id="Rb229a812b63342b5"/></Relationships>
</file>

<file path=ppt/slides/_rels/slide10.xml.rels><?xml version='1.0' encoding='utf-8' standalone='yes'?>
<Relationships xmlns="http://schemas.openxmlformats.org/package/2006/relationships"><Relationship Type="http://schemas.openxmlformats.org/officeDocument/2006/relationships/slideLayout" Target="../slideLayouts/slideLayout1.xml" Id="Redaa16ff03214fa8"/><Relationship Type="http://schemas.openxmlformats.org/officeDocument/2006/relationships/image" Target="../media/image45.png" Id="Rbdcf2d3376ed4dce"/><Relationship Type="http://schemas.openxmlformats.org/officeDocument/2006/relationships/image" Target="../media/image45.svg" Id="R67fc7a884baa4084"/><Relationship Type="http://schemas.openxmlformats.org/officeDocument/2006/relationships/image" Target="../media/image46.png" Id="Rafa1fa8967514430"/><Relationship Type="http://schemas.openxmlformats.org/officeDocument/2006/relationships/image" Target="../media/image46.svg" Id="Rf3fd6fb361db4979"/><Relationship Type="http://schemas.openxmlformats.org/officeDocument/2006/relationships/image" Target="../media/image47.png" Id="R060830ffade54192"/><Relationship Type="http://schemas.openxmlformats.org/officeDocument/2006/relationships/image" Target="../media/image47.svg" Id="Rd2cccb15df764e79"/><Relationship Type="http://schemas.openxmlformats.org/officeDocument/2006/relationships/image" Target="../media/image48.png" Id="R47fd7e09629844d7"/><Relationship Type="http://schemas.openxmlformats.org/officeDocument/2006/relationships/image" Target="../media/image48.svg" Id="Rc9dc3fb477ce4f8a"/><Relationship Type="http://schemas.openxmlformats.org/officeDocument/2006/relationships/image" Target="../media/image49.png" Id="R5e7767930bf1435f"/><Relationship Type="http://schemas.openxmlformats.org/officeDocument/2006/relationships/image" Target="../media/image49.svg" Id="R5cd0862876af4b2f"/><Relationship Type="http://schemas.openxmlformats.org/officeDocument/2006/relationships/notesSlide" Target="../notesSlides/notesSlide10.xml" Id="R5268b36e844e4ae9"/></Relationships>
</file>

<file path=ppt/slides/_rels/slide11.xml.rels><?xml version='1.0' encoding='utf-8' standalone='yes'?>
<Relationships xmlns="http://schemas.openxmlformats.org/package/2006/relationships"><Relationship Type="http://schemas.openxmlformats.org/officeDocument/2006/relationships/slideLayout" Target="../slideLayouts/slideLayout1.xml" Id="Rc6534d602cbd4637"/><Relationship Type="http://schemas.openxmlformats.org/officeDocument/2006/relationships/notesSlide" Target="../notesSlides/notesSlide11.xml" Id="Rea3b58b810094657"/></Relationships>
</file>

<file path=ppt/slides/_rels/slide12.xml.rels><?xml version='1.0' encoding='utf-8' standalone='yes'?>
<Relationships xmlns="http://schemas.openxmlformats.org/package/2006/relationships"><Relationship Type="http://schemas.openxmlformats.org/officeDocument/2006/relationships/slideLayout" Target="../slideLayouts/slideLayout1.xml" Id="R9d0ee39d2e90485c"/><Relationship Type="http://schemas.openxmlformats.org/officeDocument/2006/relationships/image" Target="../media/image50.png" Id="R2fd4ea990d2b4d4f"/><Relationship Type="http://schemas.openxmlformats.org/officeDocument/2006/relationships/image" Target="../media/image50.svg" Id="R18218e4d8d8f4f0b"/><Relationship Type="http://schemas.openxmlformats.org/officeDocument/2006/relationships/notesSlide" Target="../notesSlides/notesSlide12.xml" Id="Rc7dd238fce054fc7"/></Relationships>
</file>

<file path=ppt/slides/_rels/slide13.xml.rels><?xml version='1.0' encoding='utf-8' standalone='yes'?>
<Relationships xmlns="http://schemas.openxmlformats.org/package/2006/relationships"><Relationship Type="http://schemas.openxmlformats.org/officeDocument/2006/relationships/slideLayout" Target="../slideLayouts/slideLayout1.xml" Id="R783b9339b3104b78"/><Relationship Type="http://schemas.openxmlformats.org/officeDocument/2006/relationships/notesSlide" Target="../notesSlides/notesSlide13.xml" Id="R6bb0b2c92dec48ae"/></Relationships>
</file>

<file path=ppt/slides/_rels/slide14.xml.rels><?xml version='1.0' encoding='utf-8' standalone='yes'?>
<Relationships xmlns="http://schemas.openxmlformats.org/package/2006/relationships"><Relationship Type="http://schemas.openxmlformats.org/officeDocument/2006/relationships/slideLayout" Target="../slideLayouts/slideLayout1.xml" Id="R936073d3e5bf4d48"/><Relationship Type="http://schemas.openxmlformats.org/officeDocument/2006/relationships/image" Target="../media/image51.png" Id="R8c6aa9fcec0c448d"/><Relationship Type="http://schemas.openxmlformats.org/officeDocument/2006/relationships/image" Target="../media/image51.svg" Id="R59783127ad5049c3"/><Relationship Type="http://schemas.openxmlformats.org/officeDocument/2006/relationships/image" Target="../media/image52.png" Id="R467e9fe9e48f4368"/><Relationship Type="http://schemas.openxmlformats.org/officeDocument/2006/relationships/image" Target="../media/image52.svg" Id="R2a89cb3fd7be4453"/><Relationship Type="http://schemas.openxmlformats.org/officeDocument/2006/relationships/notesSlide" Target="../notesSlides/notesSlide14.xml" Id="R7e7aa6129c024a8d"/></Relationships>
</file>

<file path=ppt/slides/slide1.xml><?xml version="1.0" encoding="utf-8"?>
<p:sld xmlns:p="http://schemas.openxmlformats.org/presentationml/2006/main">
  <p:cSld>
    <p:bg>
      <p:bgPr>
        <a:solidFill xmlns:a="http://schemas.openxmlformats.org/drawingml/2006/main">
          <a:srgbClr val="12121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68D52C1-7371-4CC0-84BD-22546489DDE7}"/>
              </a:ext>
            </a:extLst>
          </p:cNvPr>
          <p:cNvSpPr>
            <a:spLocks xmlns:a="http://schemas.openxmlformats.org/drawingml/2006/main" noGrp="1"/>
          </p:cNvSpPr>
          <p:nvPr/>
        </p:nvSpPr>
        <p:spPr>
          <a:xfrm xmlns:a="http://schemas.openxmlformats.org/drawingml/2006/main">
            <a:off x="742950" y="1040309"/>
            <a:ext cx="5293519"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767676"/>
                </a:solidFill>
                <a:latin typeface="Inter"/>
                <a:ea typeface="Inter"/>
                <a:cs typeface="Inter"/>
              </a:defRPr>
            </a:pPr>
            <a:r>
              <a:rPr sz="1350" b="1" i="0" spc="324">
                <a:solidFill>
                  <a:srgbClr val="767676"/>
                </a:solidFill>
                <a:latin typeface="Inter"/>
                <a:ea typeface="Inter"/>
                <a:cs typeface="Inter"/>
              </a:rPr>
              <a:t>PRINCETON UNIVERSITY / RESEARCH TALK</a:t>
            </a:r>
          </a:p>
        </p:txBody>
      </p:sp>
      <p:sp>
        <p:nvSpPr>
          <p:cNvPr id="2" name="">
            <a:extLst xmlns:a="http://schemas.openxmlformats.org/drawingml/2006/main">
              <a:ext uri="{FF2B5EF4-FFF2-40B4-BE49-F238E27FC236}">
                <a16:creationId xmlns:a16="http://schemas.microsoft.com/office/drawing/2014/main" id="{6306BB99-28C5-4E0A-8A31-655094310471}"/>
              </a:ext>
            </a:extLst>
          </p:cNvPr>
          <p:cNvSpPr>
            <a:spLocks xmlns:a="http://schemas.openxmlformats.org/drawingml/2006/main" noGrp="1"/>
          </p:cNvSpPr>
          <p:nvPr/>
        </p:nvSpPr>
        <p:spPr>
          <a:xfrm xmlns:a="http://schemas.openxmlformats.org/drawingml/2006/main">
            <a:off x="742950" y="1430834"/>
            <a:ext cx="601221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6300" b="0" i="0" spc="-252">
                <a:solidFill>
                  <a:srgbClr val="FFFFFF"/>
                </a:solidFill>
                <a:latin typeface="Space Grotesk"/>
                <a:ea typeface="Space Grotesk"/>
                <a:cs typeface="Space Grotesk"/>
              </a:defRPr>
            </a:pPr>
            <a:r>
              <a:rPr sz="6300" b="0" i="0" spc="-252">
                <a:solidFill>
                  <a:srgbClr val="FFFFFF"/>
                </a:solidFill>
                <a:latin typeface="Space Grotesk"/>
                <a:ea typeface="Space Grotesk"/>
                <a:cs typeface="Space Grotesk"/>
              </a:rPr>
              <a:t>Linear Attention,</a:t>
            </a:r>
          </a:p>
        </p:txBody>
      </p:sp>
      <p:sp>
        <p:nvSpPr>
          <p:cNvPr id="3" name="">
            <a:extLst xmlns:a="http://schemas.openxmlformats.org/drawingml/2006/main">
              <a:ext uri="{FF2B5EF4-FFF2-40B4-BE49-F238E27FC236}">
                <a16:creationId xmlns:a16="http://schemas.microsoft.com/office/drawing/2014/main" id="{73DCD6EC-EB62-480C-8853-E1FD2415E078}"/>
              </a:ext>
            </a:extLst>
          </p:cNvPr>
          <p:cNvSpPr>
            <a:spLocks xmlns:a="http://schemas.openxmlformats.org/drawingml/2006/main" noGrp="1"/>
          </p:cNvSpPr>
          <p:nvPr/>
        </p:nvSpPr>
        <p:spPr>
          <a:xfrm xmlns:a="http://schemas.openxmlformats.org/drawingml/2006/main">
            <a:off x="742950" y="2278856"/>
            <a:ext cx="8028533"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6300" b="0" i="0" spc="-252">
                <a:solidFill>
                  <a:srgbClr val="FFFFFF"/>
                </a:solidFill>
                <a:latin typeface="Space Grotesk"/>
                <a:ea typeface="Space Grotesk"/>
                <a:cs typeface="Space Grotesk"/>
              </a:defRPr>
            </a:pPr>
            <a:r>
              <a:rPr sz="6300" b="0" i="0" spc="-252">
                <a:solidFill>
                  <a:srgbClr val="FFFFFF"/>
                </a:solidFill>
                <a:latin typeface="Space Grotesk"/>
                <a:ea typeface="Space Grotesk"/>
                <a:cs typeface="Space Grotesk"/>
              </a:rPr>
              <a:t>State Spaces, and RLT</a:t>
            </a:r>
          </a:p>
        </p:txBody>
      </p:sp>
      <p:sp>
        <p:nvSpPr>
          <p:cNvPr id="4" name="">
            <a:extLst xmlns:a="http://schemas.openxmlformats.org/drawingml/2006/main">
              <a:ext uri="{FF2B5EF4-FFF2-40B4-BE49-F238E27FC236}">
                <a16:creationId xmlns:a16="http://schemas.microsoft.com/office/drawing/2014/main" id="{F6991D04-F6B1-4229-9370-E6016ACE4309}"/>
              </a:ext>
            </a:extLst>
          </p:cNvPr>
          <p:cNvSpPr>
            <a:spLocks xmlns:a="http://schemas.openxmlformats.org/drawingml/2006/main" noGrp="1"/>
          </p:cNvSpPr>
          <p:nvPr/>
        </p:nvSpPr>
        <p:spPr>
          <a:xfrm xmlns:a="http://schemas.openxmlformats.org/drawingml/2006/main">
            <a:off x="742950" y="3555504"/>
            <a:ext cx="522982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AAAAAA"/>
                </a:solidFill>
                <a:latin typeface="Inter"/>
                <a:ea typeface="Inter"/>
                <a:cs typeface="Inter"/>
              </a:defRPr>
            </a:pPr>
            <a:r>
              <a:rPr sz="1725" b="0" i="0" spc="0">
                <a:solidFill>
                  <a:srgbClr val="AAAAAA"/>
                </a:solidFill>
                <a:latin typeface="Inter"/>
                <a:ea typeface="Inter"/>
                <a:cs typeface="Inter"/>
              </a:rPr>
              <a:t>Memory updates and computation across tokens</a:t>
            </a:r>
          </a:p>
        </p:txBody>
      </p:sp>
      <p:sp>
        <p:nvSpPr>
          <p:cNvPr id="5" name="">
            <a:extLst xmlns:a="http://schemas.openxmlformats.org/drawingml/2006/main">
              <a:ext uri="{FF2B5EF4-FFF2-40B4-BE49-F238E27FC236}">
                <a16:creationId xmlns:a16="http://schemas.microsoft.com/office/drawing/2014/main" id="{8C08EC70-9E5D-4A95-9A09-8EFE431B5630}"/>
              </a:ext>
            </a:extLst>
          </p:cNvPr>
          <p:cNvSpPr>
            <a:spLocks xmlns:a="http://schemas.openxmlformats.org/drawingml/2006/main" noGrp="1"/>
          </p:cNvSpPr>
          <p:nvPr/>
        </p:nvSpPr>
        <p:spPr>
          <a:xfrm xmlns:a="http://schemas.openxmlformats.org/drawingml/2006/main">
            <a:off x="742950" y="4236541"/>
            <a:ext cx="1791742"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2250" b="1" i="0" spc="-22">
                <a:solidFill>
                  <a:srgbClr val="FFFFFF"/>
                </a:solidFill>
                <a:latin typeface="Space Grotesk"/>
                <a:ea typeface="Space Grotesk"/>
                <a:cs typeface="Space Grotesk"/>
              </a:defRPr>
            </a:pPr>
            <a:r>
              <a:rPr sz="2250" b="1" i="0" spc="-22">
                <a:solidFill>
                  <a:srgbClr val="FFFFFF"/>
                </a:solidFill>
                <a:latin typeface="Space Grotesk"/>
                <a:ea typeface="Space Grotesk"/>
                <a:cs typeface="Space Grotesk"/>
              </a:rPr>
              <a:t>Yifan Zhang</a:t>
            </a:r>
          </a:p>
        </p:txBody>
      </p:sp>
      <p:sp>
        <p:nvSpPr>
          <p:cNvPr id="6" name="">
            <a:extLst xmlns:a="http://schemas.openxmlformats.org/drawingml/2006/main">
              <a:ext uri="{FF2B5EF4-FFF2-40B4-BE49-F238E27FC236}">
                <a16:creationId xmlns:a16="http://schemas.microsoft.com/office/drawing/2014/main" id="{AACBE460-3F89-4A2B-9A05-CCDBC5189686}"/>
              </a:ext>
            </a:extLst>
          </p:cNvPr>
          <p:cNvSpPr>
            <a:spLocks xmlns:a="http://schemas.openxmlformats.org/drawingml/2006/main" noGrp="1"/>
          </p:cNvSpPr>
          <p:nvPr/>
        </p:nvSpPr>
        <p:spPr>
          <a:xfrm xmlns:a="http://schemas.openxmlformats.org/drawingml/2006/main">
            <a:off x="2534692" y="4360366"/>
            <a:ext cx="2707779"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0" i="0" spc="27">
                <a:solidFill>
                  <a:srgbClr val="767676"/>
                </a:solidFill>
                <a:latin typeface="Inter"/>
                <a:ea typeface="Inter"/>
                <a:cs typeface="Inter"/>
              </a:defRPr>
            </a:pPr>
            <a:r>
              <a:rPr sz="1350" b="0" i="0" spc="27">
                <a:solidFill>
                  <a:srgbClr val="767676"/>
                </a:solidFill>
                <a:latin typeface="Inter"/>
                <a:ea typeface="Inter"/>
                <a:cs typeface="Inter"/>
              </a:rPr>
              <a:t>Princeton ECE / October 2026</a:t>
            </a:r>
          </a:p>
        </p:txBody>
      </p:sp>
      <p:sp>
        <p:nvSpPr>
          <p:cNvPr id="7" name="">
            <a:extLst xmlns:a="http://schemas.openxmlformats.org/drawingml/2006/main">
              <a:ext uri="{FF2B5EF4-FFF2-40B4-BE49-F238E27FC236}">
                <a16:creationId xmlns:a16="http://schemas.microsoft.com/office/drawing/2014/main" id="{03316EC6-6A50-4126-A7D9-360A401DB888}"/>
              </a:ext>
            </a:extLst>
          </p:cNvPr>
          <p:cNvSpPr>
            <a:spLocks xmlns:a="http://schemas.openxmlformats.org/drawingml/2006/main" noGrp="1"/>
          </p:cNvSpPr>
          <p:nvPr/>
        </p:nvSpPr>
        <p:spPr>
          <a:xfrm xmlns:a="http://schemas.openxmlformats.org/drawingml/2006/main">
            <a:off x="742950" y="4836616"/>
            <a:ext cx="93121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275" b="0" i="0" spc="0">
                <a:solidFill>
                  <a:srgbClr val="767676"/>
                </a:solidFill>
                <a:latin typeface="Inter"/>
                <a:ea typeface="Inter"/>
                <a:cs typeface="Inter"/>
              </a:defRPr>
            </a:pPr>
            <a:r>
              <a:rPr sz="1275" b="0" i="0" spc="0">
                <a:solidFill>
                  <a:srgbClr val="767676"/>
                </a:solidFill>
                <a:latin typeface="Inter"/>
                <a:ea typeface="Inter"/>
                <a:cs typeface="Inter"/>
              </a:rPr>
              <a:t>Based on </a:t>
            </a:r>
          </a:p>
        </p:txBody>
      </p:sp>
      <p:sp>
        <p:nvSpPr>
          <p:cNvPr id="8" name="">
            <a:extLst xmlns:a="http://schemas.openxmlformats.org/drawingml/2006/main">
              <a:ext uri="{FF2B5EF4-FFF2-40B4-BE49-F238E27FC236}">
                <a16:creationId xmlns:a16="http://schemas.microsoft.com/office/drawing/2014/main" id="{51CFDDF3-5EE0-4D17-A52D-DBF98B7611AD}"/>
              </a:ext>
            </a:extLst>
          </p:cNvPr>
          <p:cNvSpPr>
            <a:spLocks xmlns:a="http://schemas.openxmlformats.org/drawingml/2006/main" noGrp="1"/>
          </p:cNvSpPr>
          <p:nvPr/>
        </p:nvSpPr>
        <p:spPr>
          <a:xfrm xmlns:a="http://schemas.openxmlformats.org/drawingml/2006/main">
            <a:off x="1502718" y="4836616"/>
            <a:ext cx="409158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275" b="0" i="1" spc="0">
                <a:solidFill>
                  <a:srgbClr val="767676"/>
                </a:solidFill>
                <a:latin typeface="Inter"/>
                <a:ea typeface="Inter"/>
                <a:cs typeface="Inter"/>
              </a:defRPr>
            </a:pPr>
            <a:r>
              <a:rPr sz="1275" b="0" i="1" spc="0">
                <a:solidFill>
                  <a:srgbClr val="767676"/>
                </a:solidFill>
                <a:latin typeface="Inter"/>
                <a:ea typeface="Inter"/>
                <a:cs typeface="Inter"/>
              </a:rPr>
              <a:t>A Note on Linear Attention and State Space Models</a:t>
            </a:r>
          </a:p>
        </p:txBody>
      </p:sp>
      <p:sp>
        <p:nvSpPr>
          <p:cNvPr id="9" name="">
            <a:extLst xmlns:a="http://schemas.openxmlformats.org/drawingml/2006/main">
              <a:ext uri="{FF2B5EF4-FFF2-40B4-BE49-F238E27FC236}">
                <a16:creationId xmlns:a16="http://schemas.microsoft.com/office/drawing/2014/main" id="{5B85C5CB-333F-4A05-8839-15934AEF15A1}"/>
              </a:ext>
            </a:extLst>
          </p:cNvPr>
          <p:cNvSpPr>
            <a:spLocks xmlns:a="http://schemas.openxmlformats.org/drawingml/2006/main" noGrp="1"/>
          </p:cNvSpPr>
          <p:nvPr/>
        </p:nvSpPr>
        <p:spPr>
          <a:xfrm xmlns:a="http://schemas.openxmlformats.org/drawingml/2006/main">
            <a:off x="742950" y="5027116"/>
            <a:ext cx="502741"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275" b="0" i="0" spc="0">
                <a:solidFill>
                  <a:srgbClr val="767676"/>
                </a:solidFill>
                <a:latin typeface="Inter"/>
                <a:ea typeface="Inter"/>
                <a:cs typeface="Inter"/>
              </a:defRPr>
            </a:pPr>
            <a:r>
              <a:rPr sz="1275" b="0" i="0" spc="0">
                <a:solidFill>
                  <a:srgbClr val="767676"/>
                </a:solidFill>
                <a:latin typeface="Inter"/>
                <a:ea typeface="Inter"/>
                <a:cs typeface="Inter"/>
              </a:rPr>
              <a:t>and </a:t>
            </a:r>
          </a:p>
        </p:txBody>
      </p:sp>
      <p:sp>
        <p:nvSpPr>
          <p:cNvPr id="10" name="">
            <a:extLst xmlns:a="http://schemas.openxmlformats.org/drawingml/2006/main">
              <a:ext uri="{FF2B5EF4-FFF2-40B4-BE49-F238E27FC236}">
                <a16:creationId xmlns:a16="http://schemas.microsoft.com/office/drawing/2014/main" id="{C7D1B77E-8BC1-407A-B50B-6B7B975E3193}"/>
              </a:ext>
            </a:extLst>
          </p:cNvPr>
          <p:cNvSpPr>
            <a:spLocks xmlns:a="http://schemas.openxmlformats.org/drawingml/2006/main" noGrp="1"/>
          </p:cNvSpPr>
          <p:nvPr/>
        </p:nvSpPr>
        <p:spPr>
          <a:xfrm xmlns:a="http://schemas.openxmlformats.org/drawingml/2006/main">
            <a:off x="1074241" y="5027116"/>
            <a:ext cx="253171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275" b="0" i="1" spc="0">
                <a:solidFill>
                  <a:srgbClr val="767676"/>
                </a:solidFill>
                <a:latin typeface="Inter"/>
                <a:ea typeface="Inter"/>
                <a:cs typeface="Inter"/>
              </a:defRPr>
            </a:pPr>
            <a:r>
              <a:rPr sz="1275" b="0" i="1" spc="0">
                <a:solidFill>
                  <a:srgbClr val="767676"/>
                </a:solidFill>
                <a:latin typeface="Inter"/>
                <a:ea typeface="Inter"/>
                <a:cs typeface="Inter"/>
              </a:rPr>
              <a:t>Recurrent Looped Transformer</a:t>
            </a:r>
          </a:p>
        </p:txBody>
      </p:sp>
      <p:sp>
        <p:nvSpPr>
          <p:cNvPr id="11" name="">
            <a:extLst xmlns:a="http://schemas.openxmlformats.org/drawingml/2006/main">
              <a:ext uri="{FF2B5EF4-FFF2-40B4-BE49-F238E27FC236}">
                <a16:creationId xmlns:a16="http://schemas.microsoft.com/office/drawing/2014/main" id="{B6AD070D-DF1B-48F3-AF1D-1E868A7AC689}"/>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767676"/>
                </a:solidFill>
                <a:latin typeface="JetBrains Mono"/>
                <a:ea typeface="JetBrains Mono"/>
                <a:cs typeface="JetBrains Mono"/>
              </a:defRPr>
            </a:pPr>
            <a:r>
              <a:rPr sz="1050" b="0" i="0" spc="0">
                <a:solidFill>
                  <a:srgbClr val="767676"/>
                </a:solidFill>
                <a:latin typeface="JetBrains Mono"/>
                <a:ea typeface="JetBrains Mono"/>
                <a:cs typeface="JetBrains Mono"/>
              </a:rPr>
              <a:t>01 / 14</a:t>
            </a:r>
          </a:p>
        </p:txBody>
      </p:sp>
    </p:spTree>
    <p:extLst>
      <p:ext uri="{BB962C8B-B14F-4D97-AF65-F5344CB8AC3E}">
        <p14:creationId xmlns:p14="http://schemas.microsoft.com/office/powerpoint/2010/main" val="4959909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6B4786D-6028-4E14-9D4E-9C356A15B0A8}"/>
              </a:ext>
            </a:extLst>
          </p:cNvPr>
          <p:cNvSpPr>
            <a:spLocks xmlns:a="http://schemas.openxmlformats.org/drawingml/2006/main" noGrp="1"/>
          </p:cNvSpPr>
          <p:nvPr/>
        </p:nvSpPr>
        <p:spPr>
          <a:xfrm xmlns:a="http://schemas.openxmlformats.org/drawingml/2006/main">
            <a:off x="742950" y="1501080"/>
            <a:ext cx="10706100" cy="811262"/>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4A71B58-C900-4AE3-A9C8-1DE515159681}"/>
              </a:ext>
            </a:extLst>
          </p:cNvPr>
          <p:cNvSpPr>
            <a:spLocks xmlns:a="http://schemas.openxmlformats.org/drawingml/2006/main" noGrp="1"/>
          </p:cNvSpPr>
          <p:nvPr/>
        </p:nvSpPr>
        <p:spPr>
          <a:xfrm xmlns:a="http://schemas.openxmlformats.org/drawingml/2006/main">
            <a:off x="742950" y="1501080"/>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BFD9BFD-D86B-45A0-9C25-D2CC7199F4FA}"/>
              </a:ext>
            </a:extLst>
          </p:cNvPr>
          <p:cNvSpPr>
            <a:spLocks xmlns:a="http://schemas.openxmlformats.org/drawingml/2006/main" noGrp="1"/>
          </p:cNvSpPr>
          <p:nvPr/>
        </p:nvSpPr>
        <p:spPr>
          <a:xfrm xmlns:a="http://schemas.openxmlformats.org/drawingml/2006/main">
            <a:off x="742950" y="2302818"/>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a94e8ab979f2416a">
            <a:extLst>
              <a:ext uri="{96DAC541-7B7A-43D3-8B79-37D633B846F1}">
                <asvg:svgBlip xmlns:asvg="http://schemas.microsoft.com/office/drawing/2016/SVG/main" r:embed="R6a495e46d3414155"/>
              </a:ext>
            </a:extLst>
          </a:blip>
          <a:stretch xmlns:a="http://schemas.openxmlformats.org/drawingml/2006/main"/>
        </p:blipFill>
        <p:spPr>
          <a:xfrm xmlns:a="http://schemas.openxmlformats.org/drawingml/2006/main">
            <a:off x="3085207" y="1727448"/>
            <a:ext cx="6021437" cy="37623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207EA2E-480E-4DD0-8828-ADE4F15BFAC3}"/>
              </a:ext>
            </a:extLst>
          </p:cNvPr>
          <p:cNvSpPr>
            <a:spLocks xmlns:a="http://schemas.openxmlformats.org/drawingml/2006/main" noGrp="1"/>
          </p:cNvSpPr>
          <p:nvPr/>
        </p:nvSpPr>
        <p:spPr>
          <a:xfrm xmlns:a="http://schemas.openxmlformats.org/drawingml/2006/main">
            <a:off x="742950" y="504825"/>
            <a:ext cx="341441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01 / A COMMON LANGUAGE</a:t>
            </a:r>
          </a:p>
        </p:txBody>
      </p:sp>
      <p:sp>
        <p:nvSpPr>
          <p:cNvPr id="6" name="">
            <a:extLst xmlns:a="http://schemas.openxmlformats.org/drawingml/2006/main">
              <a:ext uri="{FF2B5EF4-FFF2-40B4-BE49-F238E27FC236}">
                <a16:creationId xmlns:a16="http://schemas.microsoft.com/office/drawing/2014/main" id="{BF302C3D-09E5-47D9-9C12-30338DBB6818}"/>
              </a:ext>
            </a:extLst>
          </p:cNvPr>
          <p:cNvSpPr>
            <a:spLocks xmlns:a="http://schemas.openxmlformats.org/drawingml/2006/main" noGrp="1"/>
          </p:cNvSpPr>
          <p:nvPr/>
        </p:nvSpPr>
        <p:spPr>
          <a:xfrm xmlns:a="http://schemas.openxmlformats.org/drawingml/2006/main">
            <a:off x="742950" y="781050"/>
            <a:ext cx="4437757"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The state-space view</a:t>
            </a:r>
          </a:p>
        </p:txBody>
      </p:sp>
      <p:sp>
        <p:nvSpPr>
          <p:cNvPr id="7" name="">
            <a:extLst xmlns:a="http://schemas.openxmlformats.org/drawingml/2006/main">
              <a:ext uri="{FF2B5EF4-FFF2-40B4-BE49-F238E27FC236}">
                <a16:creationId xmlns:a16="http://schemas.microsoft.com/office/drawing/2014/main" id="{E4AE55F0-CB07-4EDD-A502-4E1D753C1345}"/>
              </a:ext>
            </a:extLst>
          </p:cNvPr>
          <p:cNvSpPr>
            <a:spLocks xmlns:a="http://schemas.openxmlformats.org/drawingml/2006/main" noGrp="1"/>
          </p:cNvSpPr>
          <p:nvPr/>
        </p:nvSpPr>
        <p:spPr>
          <a:xfrm xmlns:a="http://schemas.openxmlformats.org/drawingml/2006/main">
            <a:off x="742950" y="4592241"/>
            <a:ext cx="7303294"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The recurrence index can represent token position or network depth.</a:t>
            </a:r>
          </a:p>
        </p:txBody>
      </p:sp>
      <p:sp>
        <p:nvSpPr>
          <p:cNvPr id="8" name="">
            <a:extLst xmlns:a="http://schemas.openxmlformats.org/drawingml/2006/main">
              <a:ext uri="{FF2B5EF4-FFF2-40B4-BE49-F238E27FC236}">
                <a16:creationId xmlns:a16="http://schemas.microsoft.com/office/drawing/2014/main" id="{E442E041-5198-40D1-8B35-186ED4531D4E}"/>
              </a:ext>
            </a:extLst>
          </p:cNvPr>
          <p:cNvSpPr>
            <a:spLocks xmlns:a="http://schemas.openxmlformats.org/drawingml/2006/main" noGrp="1"/>
          </p:cNvSpPr>
          <p:nvPr/>
        </p:nvSpPr>
        <p:spPr>
          <a:xfrm xmlns:a="http://schemas.openxmlformats.org/drawingml/2006/main">
            <a:off x="742950" y="5109865"/>
            <a:ext cx="653207"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425" b="1" i="0" spc="0">
                <a:solidFill>
                  <a:srgbClr val="6B6B6B"/>
                </a:solidFill>
                <a:latin typeface="Inter"/>
                <a:ea typeface="Inter"/>
                <a:cs typeface="Inter"/>
              </a:defRPr>
            </a:pPr>
            <a:r>
              <a:rPr sz="1425" b="1" i="0" spc="0">
                <a:solidFill>
                  <a:srgbClr val="6B6B6B"/>
                </a:solidFill>
                <a:latin typeface="Inter"/>
                <a:ea typeface="Inter"/>
                <a:cs typeface="Inter"/>
              </a:rPr>
              <a:t>Note:</a:t>
            </a:r>
          </a:p>
        </p:txBody>
      </p:sp>
      <p:sp>
        <p:nvSpPr>
          <p:cNvPr id="9" name="">
            <a:extLst xmlns:a="http://schemas.openxmlformats.org/drawingml/2006/main">
              <a:ext uri="{FF2B5EF4-FFF2-40B4-BE49-F238E27FC236}">
                <a16:creationId xmlns:a16="http://schemas.microsoft.com/office/drawing/2014/main" id="{AAB14318-80E5-4508-9D2D-834594FDA8AD}"/>
              </a:ext>
            </a:extLst>
          </p:cNvPr>
          <p:cNvSpPr>
            <a:spLocks xmlns:a="http://schemas.openxmlformats.org/drawingml/2006/main" noGrp="1"/>
          </p:cNvSpPr>
          <p:nvPr/>
        </p:nvSpPr>
        <p:spPr>
          <a:xfrm xmlns:a="http://schemas.openxmlformats.org/drawingml/2006/main">
            <a:off x="1224707" y="5109865"/>
            <a:ext cx="2990552"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425" b="0" i="0" spc="0">
                <a:solidFill>
                  <a:srgbClr val="6B6B6B"/>
                </a:solidFill>
                <a:latin typeface="Inter"/>
                <a:ea typeface="Inter"/>
                <a:cs typeface="Inter"/>
              </a:defRPr>
            </a:pPr>
            <a:r>
              <a:rPr sz="1425" b="0" i="0" spc="0">
                <a:solidFill>
                  <a:srgbClr val="6B6B6B"/>
                </a:solidFill>
                <a:latin typeface="Inter"/>
                <a:ea typeface="Inter"/>
                <a:cs typeface="Inter"/>
              </a:rPr>
              <a:t> Yifan Zhang and Sun-Yuan Kung</a:t>
            </a:r>
          </a:p>
        </p:txBody>
      </p:sp>
      <p:sp>
        <p:nvSpPr>
          <p:cNvPr id="10" name="">
            <a:extLst xmlns:a="http://schemas.openxmlformats.org/drawingml/2006/main">
              <a:ext uri="{FF2B5EF4-FFF2-40B4-BE49-F238E27FC236}">
                <a16:creationId xmlns:a16="http://schemas.microsoft.com/office/drawing/2014/main" id="{B43089BC-9068-4BBD-87D5-C0C711C1D3EC}"/>
              </a:ext>
            </a:extLst>
          </p:cNvPr>
          <p:cNvSpPr>
            <a:spLocks xmlns:a="http://schemas.openxmlformats.org/drawingml/2006/main" noGrp="1"/>
          </p:cNvSpPr>
          <p:nvPr/>
        </p:nvSpPr>
        <p:spPr>
          <a:xfrm xmlns:a="http://schemas.openxmlformats.org/drawingml/2006/main">
            <a:off x="742950" y="5399336"/>
            <a:ext cx="550366"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425" b="1" i="0" spc="0">
                <a:solidFill>
                  <a:srgbClr val="6B6B6B"/>
                </a:solidFill>
                <a:latin typeface="Inter"/>
                <a:ea typeface="Inter"/>
                <a:cs typeface="Inter"/>
              </a:defRPr>
            </a:pPr>
            <a:r>
              <a:rPr sz="1425" b="1" i="0" spc="0">
                <a:solidFill>
                  <a:srgbClr val="6B6B6B"/>
                </a:solidFill>
                <a:latin typeface="Inter"/>
                <a:ea typeface="Inter"/>
                <a:cs typeface="Inter"/>
              </a:rPr>
              <a:t>RLT:</a:t>
            </a:r>
          </a:p>
        </p:txBody>
      </p:sp>
      <p:sp>
        <p:nvSpPr>
          <p:cNvPr id="11" name="">
            <a:extLst xmlns:a="http://schemas.openxmlformats.org/drawingml/2006/main">
              <a:ext uri="{FF2B5EF4-FFF2-40B4-BE49-F238E27FC236}">
                <a16:creationId xmlns:a16="http://schemas.microsoft.com/office/drawing/2014/main" id="{8F327356-5784-4057-83F3-496DC73A3164}"/>
              </a:ext>
            </a:extLst>
          </p:cNvPr>
          <p:cNvSpPr>
            <a:spLocks xmlns:a="http://schemas.openxmlformats.org/drawingml/2006/main" noGrp="1"/>
          </p:cNvSpPr>
          <p:nvPr/>
        </p:nvSpPr>
        <p:spPr>
          <a:xfrm xmlns:a="http://schemas.openxmlformats.org/drawingml/2006/main">
            <a:off x="1121866" y="5399336"/>
            <a:ext cx="8572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425" b="0" i="0" spc="0">
                <a:solidFill>
                  <a:srgbClr val="6B6B6B"/>
                </a:solidFill>
                <a:latin typeface="Inter"/>
                <a:ea typeface="Inter"/>
                <a:cs typeface="Inter"/>
              </a:defRPr>
            </a:pPr>
            <a:r>
              <a:rPr sz="1425" b="0" i="0" spc="0">
                <a:solidFill>
                  <a:srgbClr val="6B6B6B"/>
                </a:solidFill>
                <a:latin typeface="Inter"/>
                <a:ea typeface="Inter"/>
                <a:cs typeface="Inter"/>
              </a:rPr>
              <a:t> Yifan Zhang, Jichen Feng, Shihan Qin, Sun-Yuan Kung, and Mengdi Wang</a:t>
            </a:r>
          </a:p>
        </p:txBody>
      </p:sp>
      <p:sp>
        <p:nvSpPr>
          <p:cNvPr id="12" name="">
            <a:extLst xmlns:a="http://schemas.openxmlformats.org/drawingml/2006/main">
              <a:ext uri="{FF2B5EF4-FFF2-40B4-BE49-F238E27FC236}">
                <a16:creationId xmlns:a16="http://schemas.microsoft.com/office/drawing/2014/main" id="{54266478-218A-48D4-9298-CA0531E9678E}"/>
              </a:ext>
            </a:extLst>
          </p:cNvPr>
          <p:cNvSpPr>
            <a:spLocks xmlns:a="http://schemas.openxmlformats.org/drawingml/2006/main" noGrp="1"/>
          </p:cNvSpPr>
          <p:nvPr/>
        </p:nvSpPr>
        <p:spPr>
          <a:xfrm xmlns:a="http://schemas.openxmlformats.org/drawingml/2006/main">
            <a:off x="742950" y="6061770"/>
            <a:ext cx="238512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Note / State-space representations</a:t>
            </a:r>
          </a:p>
        </p:txBody>
      </p:sp>
      <p:sp>
        <p:nvSpPr>
          <p:cNvPr id="13" name="">
            <a:extLst xmlns:a="http://schemas.openxmlformats.org/drawingml/2006/main">
              <a:ext uri="{FF2B5EF4-FFF2-40B4-BE49-F238E27FC236}">
                <a16:creationId xmlns:a16="http://schemas.microsoft.com/office/drawing/2014/main" id="{EB74371B-CD45-438B-8D5E-7ABE2E2C571E}"/>
              </a:ext>
            </a:extLst>
          </p:cNvPr>
          <p:cNvSpPr>
            <a:spLocks xmlns:a="http://schemas.openxmlformats.org/drawingml/2006/main" noGrp="1"/>
          </p:cNvSpPr>
          <p:nvPr/>
        </p:nvSpPr>
        <p:spPr>
          <a:xfrm xmlns:a="http://schemas.openxmlformats.org/drawingml/2006/main">
            <a:off x="2956620"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14" name="">
            <a:extLst xmlns:a="http://schemas.openxmlformats.org/drawingml/2006/main">
              <a:ext uri="{FF2B5EF4-FFF2-40B4-BE49-F238E27FC236}">
                <a16:creationId xmlns:a16="http://schemas.microsoft.com/office/drawing/2014/main" id="{AE99EC2C-5B54-4C39-8BED-2147369DB1F6}"/>
              </a:ext>
            </a:extLst>
          </p:cNvPr>
          <p:cNvSpPr>
            <a:spLocks xmlns:a="http://schemas.openxmlformats.org/drawingml/2006/main" noGrp="1"/>
          </p:cNvSpPr>
          <p:nvPr/>
        </p:nvSpPr>
        <p:spPr>
          <a:xfrm xmlns:a="http://schemas.openxmlformats.org/drawingml/2006/main">
            <a:off x="3079700" y="6061770"/>
            <a:ext cx="1783259"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RLT / Sequence and state</a:t>
            </a:r>
          </a:p>
        </p:txBody>
      </p:sp>
      <p:sp>
        <p:nvSpPr>
          <p:cNvPr id="15" name="">
            <a:extLst xmlns:a="http://schemas.openxmlformats.org/drawingml/2006/main">
              <a:ext uri="{FF2B5EF4-FFF2-40B4-BE49-F238E27FC236}">
                <a16:creationId xmlns:a16="http://schemas.microsoft.com/office/drawing/2014/main" id="{640B87A2-7185-475F-BA6E-D7628F688511}"/>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02 / 14</a:t>
            </a:r>
          </a:p>
        </p:txBody>
      </p:sp>
      <p:graphicFrame>
        <p:nvGraphicFramePr>
          <p:cNvPr id="36" name=""/>
          <p:cNvGraphicFramePr/>
          <p:nvPr/>
        </p:nvGraphicFramePr>
        <p:xfrm>
          <a:off xmlns:a="http://schemas.openxmlformats.org/drawingml/2006/main" x="742950" y="2483793"/>
          <a:ext xmlns:a="http://schemas.openxmlformats.org/drawingml/2006/main" cx="10706100" cy="1984623"/>
        </p:xfrm>
        <a:graphic xmlns:a="http://schemas.openxmlformats.org/drawingml/2006/main">
          <a:graphicData uri="http://schemas.openxmlformats.org/drawingml/2006/table">
            <a:tbl>
              <a:tblPr firstRow="0" firstCol="0" lastCol="0" bandRow="0" bandCol="0"/>
              <a:tblGrid>
                <a:gridCol w="1927027"/>
                <a:gridCol w="4569619"/>
                <a:gridCol w="4209455"/>
              </a:tblGrid>
              <a:tr h="460028">
                <a:tc>
                  <a:txBody>
                    <a:bodyPr lIns="0" tIns="0" rIns="0" bIns="0" anchor="t">
                      <a:noAutofit/>
                    </a:bodyPr>
                    <a:lstStyle/>
                    <a:p>
                      <a:pPr algn="l"/>
                      <a:r>
                        <a:rPr sz="1275" b="0" i="0">
                          <a:solidFill>
                            <a:srgbClr val="6B6B6B"/>
                          </a:solidFill>
                          <a:latin typeface="Inter"/>
                          <a:ea typeface="Inter"/>
                          <a:cs typeface="Inter"/>
                        </a:rPr>
                        <a:t>Object</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Meaning</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Question to ask</a:t>
                      </a:r>
                    </a:p>
                  </a:txBody>
                  <a:tcPr marL="133350" marR="133350" marT="95250" marB="95250" anchor="ctr" horzOverflow="wrap">
                    <a:lnB w="0">
                      <a:noFill/>
                    </a:lnB>
                    <a:lnT w="0">
                      <a:noFill/>
                    </a:lnT>
                    <a:lnR w="0">
                      <a:noFill/>
                    </a:lnR>
                    <a:lnL w="0">
                      <a:noFill/>
                    </a:lnL>
                    <a:solidFill>
                      <a:srgbClr val="F7F7F5"/>
                    </a:solidFill>
                  </a:tcPr>
                </a:tc>
              </a:tr>
              <a:tr h="506611">
                <a:tc>
                  <a:txBody>
                    <a:bodyPr lIns="0" tIns="0" rIns="0" bIns="0" anchor="t">
                      <a:noAutofit/>
                    </a:bodyPr>
                    <a:lstStyle/>
                    <a:p>
                      <a:pPr algn="l"/>
                      <a:r>
                        <a:rPr sz="1725" b="0" i="0">
                          <a:solidFill>
                            <a:srgbClr val="3A3A3A"/>
                          </a:solidFill>
                          <a:latin typeface="Inter"/>
                          <a:ea typeface="Inter"/>
                          <a:cs typeface="Inter"/>
                        </a:rPr>
                        <a:t>State hₜ</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Information carried into the next update</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What must persist?</a:t>
                      </a:r>
                    </a:p>
                  </a:txBody>
                  <a:tcPr marL="133350" marR="133350" marT="95250" marB="95250" anchor="ctr" horzOverflow="wrap">
                    <a:lnB w="0">
                      <a:noFill/>
                    </a:lnB>
                    <a:lnT w="0">
                      <a:noFill/>
                    </a:lnT>
                    <a:lnR w="0">
                      <a:noFill/>
                    </a:lnR>
                    <a:lnL w="0">
                      <a:noFill/>
                    </a:lnL>
                    <a:solidFill>
                      <a:srgbClr val="FFFFFF"/>
                    </a:solidFill>
                  </a:tcPr>
                </a:tc>
              </a:tr>
              <a:tr h="506611">
                <a:tc>
                  <a:txBody>
                    <a:bodyPr lIns="0" tIns="0" rIns="0" bIns="0" anchor="t">
                      <a:noAutofit/>
                    </a:bodyPr>
                    <a:lstStyle/>
                    <a:p>
                      <a:pPr algn="l"/>
                      <a:r>
                        <a:rPr sz="1725" b="0" i="0">
                          <a:solidFill>
                            <a:srgbClr val="3A3A3A"/>
                          </a:solidFill>
                          <a:latin typeface="Inter"/>
                          <a:ea typeface="Inter"/>
                          <a:cs typeface="Inter"/>
                        </a:rPr>
                        <a:t>Input uₜ</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New data and conditioning features</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What is available before the update?</a:t>
                      </a:r>
                    </a:p>
                  </a:txBody>
                  <a:tcPr marL="133350" marR="133350" marT="95250" marB="95250" anchor="ctr" horzOverflow="wrap">
                    <a:lnB w="0">
                      <a:noFill/>
                    </a:lnB>
                    <a:lnT w="0">
                      <a:noFill/>
                    </a:lnT>
                    <a:lnR w="0">
                      <a:noFill/>
                    </a:lnR>
                    <a:lnL w="0">
                      <a:noFill/>
                    </a:lnL>
                    <a:solidFill>
                      <a:srgbClr val="FFFFFF"/>
                    </a:solidFill>
                  </a:tcPr>
                </a:tc>
              </a:tr>
              <a:tr h="506611">
                <a:tc>
                  <a:txBody>
                    <a:bodyPr lIns="0" tIns="0" rIns="0" bIns="0" anchor="t">
                      <a:noAutofit/>
                    </a:bodyPr>
                    <a:lstStyle/>
                    <a:p>
                      <a:pPr algn="l"/>
                      <a:r>
                        <a:rPr sz="1725" b="0" i="0">
                          <a:solidFill>
                            <a:srgbClr val="3A3A3A"/>
                          </a:solidFill>
                          <a:latin typeface="Inter"/>
                          <a:ea typeface="Inter"/>
                          <a:cs typeface="Inter"/>
                        </a:rPr>
                        <a:t>Transition Fθ</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The rule that transforms the state</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Affine or nonlinear in the old state?</a:t>
                      </a:r>
                    </a:p>
                  </a:txBody>
                  <a:tcPr marL="133350" marR="133350" marT="95250" marB="95250" anchor="ctr" horzOverflow="wrap">
                    <a:lnB w="0">
                      <a:noFill/>
                    </a:lnB>
                    <a:lnT w="0">
                      <a:noFill/>
                    </a:lnT>
                    <a:lnR w="0">
                      <a:noFill/>
                    </a:lnR>
                    <a:lnL w="0">
                      <a:noFill/>
                    </a:lnL>
                    <a:solidFill>
                      <a:srgbClr val="FFFFFF"/>
                    </a:solidFill>
                  </a:tcPr>
                </a:tc>
              </a:tr>
            </a:tbl>
          </a:graphicData>
        </a:graphic>
      </p:graphicFrame>
      <p:sp>
        <p:nvSpPr>
          <p:cNvPr id="17" name="">
            <a:extLst xmlns:a="http://schemas.openxmlformats.org/drawingml/2006/main">
              <a:ext uri="{FF2B5EF4-FFF2-40B4-BE49-F238E27FC236}">
                <a16:creationId xmlns:a16="http://schemas.microsoft.com/office/drawing/2014/main" id="{8E5CC77D-F7A5-4048-8576-517B2815B787}"/>
              </a:ext>
            </a:extLst>
          </p:cNvPr>
          <p:cNvSpPr>
            <a:spLocks xmlns:a="http://schemas.openxmlformats.org/drawingml/2006/main" noGrp="1"/>
          </p:cNvSpPr>
          <p:nvPr/>
        </p:nvSpPr>
        <p:spPr>
          <a:xfrm xmlns:a="http://schemas.openxmlformats.org/drawingml/2006/main">
            <a:off x="742950" y="2938105"/>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89D02807-F004-43B7-8698-B4D11EFFABAE}"/>
              </a:ext>
            </a:extLst>
          </p:cNvPr>
          <p:cNvSpPr>
            <a:spLocks xmlns:a="http://schemas.openxmlformats.org/drawingml/2006/main" noGrp="1"/>
          </p:cNvSpPr>
          <p:nvPr/>
        </p:nvSpPr>
        <p:spPr>
          <a:xfrm xmlns:a="http://schemas.openxmlformats.org/drawingml/2006/main">
            <a:off x="742950" y="3444716"/>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F3C1EE7C-E18F-4423-8812-BA4A3FDE5F4E}"/>
              </a:ext>
            </a:extLst>
          </p:cNvPr>
          <p:cNvSpPr>
            <a:spLocks xmlns:a="http://schemas.openxmlformats.org/drawingml/2006/main" noGrp="1"/>
          </p:cNvSpPr>
          <p:nvPr/>
        </p:nvSpPr>
        <p:spPr>
          <a:xfrm xmlns:a="http://schemas.openxmlformats.org/drawingml/2006/main">
            <a:off x="742950" y="3951327"/>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DE1BB6C0-9E5E-49E1-A4E4-415D7CD54B10}"/>
              </a:ext>
            </a:extLst>
          </p:cNvPr>
          <p:cNvSpPr>
            <a:spLocks xmlns:a="http://schemas.openxmlformats.org/drawingml/2006/main" noGrp="1"/>
          </p:cNvSpPr>
          <p:nvPr/>
        </p:nvSpPr>
        <p:spPr>
          <a:xfrm xmlns:a="http://schemas.openxmlformats.org/drawingml/2006/main">
            <a:off x="742950" y="4457938"/>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Tree>
    <p:extLst>
      <p:ext uri="{BB962C8B-B14F-4D97-AF65-F5344CB8AC3E}">
        <p14:creationId xmlns:p14="http://schemas.microsoft.com/office/powerpoint/2010/main" val="112955937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B991B5F5-87A8-4D74-89D4-1EBB7C6DE324}"/>
              </a:ext>
            </a:extLst>
          </p:cNvPr>
          <p:cNvSpPr>
            <a:spLocks xmlns:a="http://schemas.openxmlformats.org/drawingml/2006/main" noGrp="1"/>
          </p:cNvSpPr>
          <p:nvPr/>
        </p:nvSpPr>
        <p:spPr>
          <a:xfrm xmlns:a="http://schemas.openxmlformats.org/drawingml/2006/main">
            <a:off x="742950" y="4220468"/>
            <a:ext cx="10706100" cy="1184225"/>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1BEE984-DEF0-42C4-B408-91A288E8A2CB}"/>
              </a:ext>
            </a:extLst>
          </p:cNvPr>
          <p:cNvSpPr>
            <a:spLocks xmlns:a="http://schemas.openxmlformats.org/drawingml/2006/main" noGrp="1"/>
          </p:cNvSpPr>
          <p:nvPr/>
        </p:nvSpPr>
        <p:spPr>
          <a:xfrm xmlns:a="http://schemas.openxmlformats.org/drawingml/2006/main">
            <a:off x="742950" y="4220468"/>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ACBCAA1-353E-48CB-A57C-EB78C22D56D4}"/>
              </a:ext>
            </a:extLst>
          </p:cNvPr>
          <p:cNvSpPr>
            <a:spLocks xmlns:a="http://schemas.openxmlformats.org/drawingml/2006/main" noGrp="1"/>
          </p:cNvSpPr>
          <p:nvPr/>
        </p:nvSpPr>
        <p:spPr>
          <a:xfrm xmlns:a="http://schemas.openxmlformats.org/drawingml/2006/main">
            <a:off x="742950" y="5395168"/>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7cde9076c674de8"/>
          <a:stretch xmlns:a="http://schemas.openxmlformats.org/drawingml/2006/main"/>
        </p:blipFill>
        <p:spPr>
          <a:xfrm xmlns:a="http://schemas.openxmlformats.org/drawingml/2006/main">
            <a:off x="3112851" y="1501080"/>
            <a:ext cx="5966298" cy="2190750"/>
          </a:xfrm>
          <a:prstGeom xmlns:a="http://schemas.openxmlformats.org/drawingml/2006/main" prst="rect">
            <a:avLst/>
          </a:prstGeom>
        </p:spPr>
      </p:pic>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c0196f5ce2324e0c">
            <a:extLst>
              <a:ext uri="{96DAC541-7B7A-43D3-8B79-37D633B846F1}">
                <asvg:svgBlip xmlns:asvg="http://schemas.microsoft.com/office/drawing/2016/SVG/main" r:embed="R9650a08c253e4ce8"/>
              </a:ext>
            </a:extLst>
          </a:blip>
          <a:stretch xmlns:a="http://schemas.openxmlformats.org/drawingml/2006/main"/>
        </p:blipFill>
        <p:spPr>
          <a:xfrm xmlns:a="http://schemas.openxmlformats.org/drawingml/2006/main">
            <a:off x="1984028" y="3840063"/>
            <a:ext cx="1095375" cy="246906"/>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916e0e6394084234">
            <a:extLst>
              <a:ext uri="{96DAC541-7B7A-43D3-8B79-37D633B846F1}">
                <asvg:svgBlip xmlns:asvg="http://schemas.microsoft.com/office/drawing/2016/SVG/main" r:embed="Rf32a763a882e46cc"/>
              </a:ext>
            </a:extLst>
          </a:blip>
          <a:stretch xmlns:a="http://schemas.openxmlformats.org/drawingml/2006/main"/>
        </p:blipFill>
        <p:spPr>
          <a:xfrm xmlns:a="http://schemas.openxmlformats.org/drawingml/2006/main">
            <a:off x="4631085" y="3840063"/>
            <a:ext cx="1052066" cy="246906"/>
          </a:xfrm>
          <a:prstGeom xmlns:a="http://schemas.openxmlformats.org/drawingml/2006/main" prst="rect">
            <a:avLst/>
          </a:prstGeom>
        </p:spPr>
      </p:pic>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db68bc622f944ad9">
            <a:extLst>
              <a:ext uri="{96DAC541-7B7A-43D3-8B79-37D633B846F1}">
                <asvg:svgBlip xmlns:asvg="http://schemas.microsoft.com/office/drawing/2016/SVG/main" r:embed="R10c2485c9a584d2f"/>
              </a:ext>
            </a:extLst>
          </a:blip>
          <a:stretch xmlns:a="http://schemas.openxmlformats.org/drawingml/2006/main"/>
        </p:blipFill>
        <p:spPr>
          <a:xfrm xmlns:a="http://schemas.openxmlformats.org/drawingml/2006/main">
            <a:off x="2232720" y="4395639"/>
            <a:ext cx="7726561" cy="833884"/>
          </a:xfrm>
          <a:prstGeom xmlns:a="http://schemas.openxmlformats.org/drawingml/2006/main" prst="rect">
            <a:avLst/>
          </a:prstGeom>
        </p:spPr>
      </p:pic>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89c90de956ab4cc0">
            <a:extLst>
              <a:ext uri="{96DAC541-7B7A-43D3-8B79-37D633B846F1}">
                <asvg:svgBlip xmlns:asvg="http://schemas.microsoft.com/office/drawing/2016/SVG/main" r:embed="R4169580c9c374256"/>
              </a:ext>
            </a:extLst>
          </a:blip>
          <a:stretch xmlns:a="http://schemas.openxmlformats.org/drawingml/2006/main"/>
        </p:blipFill>
        <p:spPr>
          <a:xfrm xmlns:a="http://schemas.openxmlformats.org/drawingml/2006/main">
            <a:off x="1814066" y="5544741"/>
            <a:ext cx="910382" cy="270421"/>
          </a:xfrm>
          <a:prstGeom xmlns:a="http://schemas.openxmlformats.org/drawingml/2006/main" prst="rect">
            <a:avLst/>
          </a:prstGeom>
        </p:spPr>
      </p:pic>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9c985add036348d7">
            <a:extLst>
              <a:ext uri="{96DAC541-7B7A-43D3-8B79-37D633B846F1}">
                <asvg:svgBlip xmlns:asvg="http://schemas.microsoft.com/office/drawing/2016/SVG/main" r:embed="Rb7cd52be42fb42fc"/>
              </a:ext>
            </a:extLst>
          </a:blip>
          <a:stretch xmlns:a="http://schemas.openxmlformats.org/drawingml/2006/main"/>
        </p:blipFill>
        <p:spPr>
          <a:xfrm xmlns:a="http://schemas.openxmlformats.org/drawingml/2006/main">
            <a:off x="7673727" y="5627936"/>
            <a:ext cx="217289" cy="162223"/>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0853BF51-6B09-4DAB-A88D-458E0D03BF1F}"/>
              </a:ext>
            </a:extLst>
          </p:cNvPr>
          <p:cNvSpPr>
            <a:spLocks xmlns:a="http://schemas.openxmlformats.org/drawingml/2006/main" noGrp="1"/>
          </p:cNvSpPr>
          <p:nvPr/>
        </p:nvSpPr>
        <p:spPr>
          <a:xfrm xmlns:a="http://schemas.openxmlformats.org/drawingml/2006/main">
            <a:off x="742950" y="504825"/>
            <a:ext cx="3057823"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02 / LINEAR ATTENTION</a:t>
            </a:r>
          </a:p>
        </p:txBody>
      </p:sp>
      <p:sp>
        <p:nvSpPr>
          <p:cNvPr id="11" name="">
            <a:extLst xmlns:a="http://schemas.openxmlformats.org/drawingml/2006/main">
              <a:ext uri="{FF2B5EF4-FFF2-40B4-BE49-F238E27FC236}">
                <a16:creationId xmlns:a16="http://schemas.microsoft.com/office/drawing/2014/main" id="{7333501E-3B23-42A2-BA64-E5E9FF2A17FF}"/>
              </a:ext>
            </a:extLst>
          </p:cNvPr>
          <p:cNvSpPr>
            <a:spLocks xmlns:a="http://schemas.openxmlformats.org/drawingml/2006/main" noGrp="1"/>
          </p:cNvSpPr>
          <p:nvPr/>
        </p:nvSpPr>
        <p:spPr>
          <a:xfrm xmlns:a="http://schemas.openxmlformats.org/drawingml/2006/main">
            <a:off x="742950" y="781050"/>
            <a:ext cx="7581007"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Linear attention as recurrent memory</a:t>
            </a:r>
          </a:p>
        </p:txBody>
      </p:sp>
      <p:sp>
        <p:nvSpPr>
          <p:cNvPr id="12" name="">
            <a:extLst xmlns:a="http://schemas.openxmlformats.org/drawingml/2006/main">
              <a:ext uri="{FF2B5EF4-FFF2-40B4-BE49-F238E27FC236}">
                <a16:creationId xmlns:a16="http://schemas.microsoft.com/office/drawing/2014/main" id="{6E83D81F-2EB3-41F1-BA48-471177A8A3B2}"/>
              </a:ext>
            </a:extLst>
          </p:cNvPr>
          <p:cNvSpPr>
            <a:spLocks xmlns:a="http://schemas.openxmlformats.org/drawingml/2006/main" noGrp="1"/>
          </p:cNvSpPr>
          <p:nvPr/>
        </p:nvSpPr>
        <p:spPr>
          <a:xfrm xmlns:a="http://schemas.openxmlformats.org/drawingml/2006/main">
            <a:off x="742950" y="3825180"/>
            <a:ext cx="1412528"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75" b="0" i="0" spc="0">
                <a:solidFill>
                  <a:srgbClr val="3A3A3A"/>
                </a:solidFill>
                <a:latin typeface="Inter"/>
                <a:ea typeface="Inter"/>
                <a:cs typeface="Inter"/>
              </a:defRPr>
            </a:pPr>
            <a:r>
              <a:rPr sz="1575" b="0" i="0" spc="0">
                <a:solidFill>
                  <a:srgbClr val="3A3A3A"/>
                </a:solidFill>
                <a:latin typeface="Inter"/>
                <a:ea typeface="Inter"/>
                <a:cs typeface="Inter"/>
              </a:rPr>
              <a:t>Key features </a:t>
            </a:r>
          </a:p>
        </p:txBody>
      </p:sp>
      <p:sp>
        <p:nvSpPr>
          <p:cNvPr id="13" name="">
            <a:extLst xmlns:a="http://schemas.openxmlformats.org/drawingml/2006/main">
              <a:ext uri="{FF2B5EF4-FFF2-40B4-BE49-F238E27FC236}">
                <a16:creationId xmlns:a16="http://schemas.microsoft.com/office/drawing/2014/main" id="{6E54698F-E510-4A2B-B681-FFCD8A2F1C84}"/>
              </a:ext>
            </a:extLst>
          </p:cNvPr>
          <p:cNvSpPr>
            <a:spLocks xmlns:a="http://schemas.openxmlformats.org/drawingml/2006/main" noGrp="1"/>
          </p:cNvSpPr>
          <p:nvPr/>
        </p:nvSpPr>
        <p:spPr>
          <a:xfrm xmlns:a="http://schemas.openxmlformats.org/drawingml/2006/main">
            <a:off x="3079403" y="3825180"/>
            <a:ext cx="1723132"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75" b="0" i="0" spc="0">
                <a:solidFill>
                  <a:srgbClr val="3A3A3A"/>
                </a:solidFill>
                <a:latin typeface="Inter"/>
                <a:ea typeface="Inter"/>
                <a:cs typeface="Inter"/>
              </a:defRPr>
            </a:pPr>
            <a:r>
              <a:rPr sz="1575" b="0" i="0" spc="0">
                <a:solidFill>
                  <a:srgbClr val="3A3A3A"/>
                </a:solidFill>
                <a:latin typeface="Inter"/>
                <a:ea typeface="Inter"/>
                <a:cs typeface="Inter"/>
              </a:rPr>
              <a:t>, query features </a:t>
            </a:r>
          </a:p>
        </p:txBody>
      </p:sp>
      <p:sp>
        <p:nvSpPr>
          <p:cNvPr id="14" name="">
            <a:extLst xmlns:a="http://schemas.openxmlformats.org/drawingml/2006/main">
              <a:ext uri="{FF2B5EF4-FFF2-40B4-BE49-F238E27FC236}">
                <a16:creationId xmlns:a16="http://schemas.microsoft.com/office/drawing/2014/main" id="{FD64EC39-16B3-4DF1-B431-8BE8E277F9FA}"/>
              </a:ext>
            </a:extLst>
          </p:cNvPr>
          <p:cNvSpPr>
            <a:spLocks xmlns:a="http://schemas.openxmlformats.org/drawingml/2006/main" noGrp="1"/>
          </p:cNvSpPr>
          <p:nvPr/>
        </p:nvSpPr>
        <p:spPr>
          <a:xfrm xmlns:a="http://schemas.openxmlformats.org/drawingml/2006/main">
            <a:off x="5683151" y="3825180"/>
            <a:ext cx="3689598"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75" b="0" i="0" spc="0">
                <a:solidFill>
                  <a:srgbClr val="3A3A3A"/>
                </a:solidFill>
                <a:latin typeface="Inter"/>
                <a:ea typeface="Inter"/>
                <a:cs typeface="Inter"/>
              </a:defRPr>
            </a:pPr>
            <a:r>
              <a:rPr sz="1575" b="0" i="0" spc="0">
                <a:solidFill>
                  <a:srgbClr val="3A3A3A"/>
                </a:solidFill>
                <a:latin typeface="Inter"/>
                <a:ea typeface="Inter"/>
                <a:cs typeface="Inter"/>
              </a:rPr>
              <a:t>. Read after writing the current token.</a:t>
            </a:r>
          </a:p>
        </p:txBody>
      </p:sp>
      <p:sp>
        <p:nvSpPr>
          <p:cNvPr id="15" name="">
            <a:extLst xmlns:a="http://schemas.openxmlformats.org/drawingml/2006/main">
              <a:ext uri="{FF2B5EF4-FFF2-40B4-BE49-F238E27FC236}">
                <a16:creationId xmlns:a16="http://schemas.microsoft.com/office/drawing/2014/main" id="{E7F0C14D-D3CF-4671-8A5D-EE69070876AA}"/>
              </a:ext>
            </a:extLst>
          </p:cNvPr>
          <p:cNvSpPr>
            <a:spLocks xmlns:a="http://schemas.openxmlformats.org/drawingml/2006/main" noGrp="1"/>
          </p:cNvSpPr>
          <p:nvPr/>
        </p:nvSpPr>
        <p:spPr>
          <a:xfrm xmlns:a="http://schemas.openxmlformats.org/drawingml/2006/main">
            <a:off x="742950" y="5528518"/>
            <a:ext cx="1242566"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State size </a:t>
            </a:r>
          </a:p>
        </p:txBody>
      </p:sp>
      <p:sp>
        <p:nvSpPr>
          <p:cNvPr id="16" name="">
            <a:extLst xmlns:a="http://schemas.openxmlformats.org/drawingml/2006/main">
              <a:ext uri="{FF2B5EF4-FFF2-40B4-BE49-F238E27FC236}">
                <a16:creationId xmlns:a16="http://schemas.microsoft.com/office/drawing/2014/main" id="{A60EF428-EC01-436E-B086-33238DBD0C91}"/>
              </a:ext>
            </a:extLst>
          </p:cNvPr>
          <p:cNvSpPr>
            <a:spLocks xmlns:a="http://schemas.openxmlformats.org/drawingml/2006/main" noGrp="1"/>
          </p:cNvSpPr>
          <p:nvPr/>
        </p:nvSpPr>
        <p:spPr>
          <a:xfrm xmlns:a="http://schemas.openxmlformats.org/drawingml/2006/main">
            <a:off x="2724448" y="5528518"/>
            <a:ext cx="5120729"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stays fixed as the sequence grows. The vector </a:t>
            </a:r>
          </a:p>
        </p:txBody>
      </p:sp>
      <p:sp>
        <p:nvSpPr>
          <p:cNvPr id="17" name="">
            <a:extLst xmlns:a="http://schemas.openxmlformats.org/drawingml/2006/main">
              <a:ext uri="{FF2B5EF4-FFF2-40B4-BE49-F238E27FC236}">
                <a16:creationId xmlns:a16="http://schemas.microsoft.com/office/drawing/2014/main" id="{DB6F4BC6-981C-4795-9090-97E4DF6D6EAA}"/>
              </a:ext>
            </a:extLst>
          </p:cNvPr>
          <p:cNvSpPr>
            <a:spLocks xmlns:a="http://schemas.openxmlformats.org/drawingml/2006/main" noGrp="1"/>
          </p:cNvSpPr>
          <p:nvPr/>
        </p:nvSpPr>
        <p:spPr>
          <a:xfrm xmlns:a="http://schemas.openxmlformats.org/drawingml/2006/main">
            <a:off x="7891016" y="5528518"/>
            <a:ext cx="269334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supplies the normalizer.</a:t>
            </a:r>
          </a:p>
        </p:txBody>
      </p:sp>
      <p:sp>
        <p:nvSpPr>
          <p:cNvPr id="18" name="">
            <a:extLst xmlns:a="http://schemas.openxmlformats.org/drawingml/2006/main">
              <a:ext uri="{FF2B5EF4-FFF2-40B4-BE49-F238E27FC236}">
                <a16:creationId xmlns:a16="http://schemas.microsoft.com/office/drawing/2014/main" id="{3FABDA2A-FADA-4F95-9F72-B90D196C62D3}"/>
              </a:ext>
            </a:extLst>
          </p:cNvPr>
          <p:cNvSpPr>
            <a:spLocks xmlns:a="http://schemas.openxmlformats.org/drawingml/2006/main" noGrp="1"/>
          </p:cNvSpPr>
          <p:nvPr/>
        </p:nvSpPr>
        <p:spPr>
          <a:xfrm xmlns:a="http://schemas.openxmlformats.org/drawingml/2006/main">
            <a:off x="742950" y="6061770"/>
            <a:ext cx="2754809"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Note / Linear attention and original figure</a:t>
            </a:r>
          </a:p>
        </p:txBody>
      </p:sp>
      <p:sp>
        <p:nvSpPr>
          <p:cNvPr id="19" name="">
            <a:extLst xmlns:a="http://schemas.openxmlformats.org/drawingml/2006/main">
              <a:ext uri="{FF2B5EF4-FFF2-40B4-BE49-F238E27FC236}">
                <a16:creationId xmlns:a16="http://schemas.microsoft.com/office/drawing/2014/main" id="{246E36F8-1F04-4AD3-A221-19C9E5BCC376}"/>
              </a:ext>
            </a:extLst>
          </p:cNvPr>
          <p:cNvSpPr>
            <a:spLocks xmlns:a="http://schemas.openxmlformats.org/drawingml/2006/main" noGrp="1"/>
          </p:cNvSpPr>
          <p:nvPr/>
        </p:nvSpPr>
        <p:spPr>
          <a:xfrm xmlns:a="http://schemas.openxmlformats.org/drawingml/2006/main">
            <a:off x="3326309"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20" name="">
            <a:extLst xmlns:a="http://schemas.openxmlformats.org/drawingml/2006/main">
              <a:ext uri="{FF2B5EF4-FFF2-40B4-BE49-F238E27FC236}">
                <a16:creationId xmlns:a16="http://schemas.microsoft.com/office/drawing/2014/main" id="{5F093544-1087-4883-A1D6-193308A403D4}"/>
              </a:ext>
            </a:extLst>
          </p:cNvPr>
          <p:cNvSpPr>
            <a:spLocks xmlns:a="http://schemas.openxmlformats.org/drawingml/2006/main" noGrp="1"/>
          </p:cNvSpPr>
          <p:nvPr/>
        </p:nvSpPr>
        <p:spPr>
          <a:xfrm xmlns:a="http://schemas.openxmlformats.org/drawingml/2006/main">
            <a:off x="3449389" y="6061770"/>
            <a:ext cx="1833116"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Katharopoulos et al., 2020</a:t>
            </a:r>
          </a:p>
        </p:txBody>
      </p:sp>
      <p:sp>
        <p:nvSpPr>
          <p:cNvPr id="21" name="">
            <a:extLst xmlns:a="http://schemas.openxmlformats.org/drawingml/2006/main">
              <a:ext uri="{FF2B5EF4-FFF2-40B4-BE49-F238E27FC236}">
                <a16:creationId xmlns:a16="http://schemas.microsoft.com/office/drawing/2014/main" id="{B3C095E9-0EA9-4230-A6EC-EE201778B2CD}"/>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03 / 14</a:t>
            </a:r>
          </a:p>
        </p:txBody>
      </p:sp>
    </p:spTree>
    <p:extLst>
      <p:ext uri="{BB962C8B-B14F-4D97-AF65-F5344CB8AC3E}">
        <p14:creationId xmlns:p14="http://schemas.microsoft.com/office/powerpoint/2010/main" val="28664361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8A07307-62CE-4862-A47B-28539DDB51F5}"/>
              </a:ext>
            </a:extLst>
          </p:cNvPr>
          <p:cNvSpPr>
            <a:spLocks xmlns:a="http://schemas.openxmlformats.org/drawingml/2006/main" noGrp="1"/>
          </p:cNvSpPr>
          <p:nvPr/>
        </p:nvSpPr>
        <p:spPr>
          <a:xfrm xmlns:a="http://schemas.openxmlformats.org/drawingml/2006/main">
            <a:off x="742950" y="4559796"/>
            <a:ext cx="10706100" cy="728067"/>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B7D396C-B12B-4021-8081-F0DA4933682A}"/>
              </a:ext>
            </a:extLst>
          </p:cNvPr>
          <p:cNvSpPr>
            <a:spLocks xmlns:a="http://schemas.openxmlformats.org/drawingml/2006/main" noGrp="1"/>
          </p:cNvSpPr>
          <p:nvPr/>
        </p:nvSpPr>
        <p:spPr>
          <a:xfrm xmlns:a="http://schemas.openxmlformats.org/drawingml/2006/main">
            <a:off x="742950" y="4559796"/>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D3F8B8C-F595-46B0-8B19-570874354DB2}"/>
              </a:ext>
            </a:extLst>
          </p:cNvPr>
          <p:cNvSpPr>
            <a:spLocks xmlns:a="http://schemas.openxmlformats.org/drawingml/2006/main" noGrp="1"/>
          </p:cNvSpPr>
          <p:nvPr/>
        </p:nvSpPr>
        <p:spPr>
          <a:xfrm xmlns:a="http://schemas.openxmlformats.org/drawingml/2006/main">
            <a:off x="742950" y="5278338"/>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f7376ab7a4046d9"/>
          <a:stretch xmlns:a="http://schemas.openxmlformats.org/drawingml/2006/main"/>
        </p:blipFill>
        <p:spPr>
          <a:xfrm xmlns:a="http://schemas.openxmlformats.org/drawingml/2006/main">
            <a:off x="1301883" y="1596330"/>
            <a:ext cx="9588233" cy="1885950"/>
          </a:xfrm>
          <a:prstGeom xmlns:a="http://schemas.openxmlformats.org/drawingml/2006/main" prst="rect">
            <a:avLst/>
          </a:prstGeom>
        </p:spPr>
      </p:pic>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6019bdbd5fc4063">
            <a:extLst>
              <a:ext uri="{96DAC541-7B7A-43D3-8B79-37D633B846F1}">
                <asvg:svgBlip xmlns:asvg="http://schemas.microsoft.com/office/drawing/2016/SVG/main" r:embed="R62680ac300fe4502"/>
              </a:ext>
            </a:extLst>
          </a:blip>
          <a:stretch xmlns:a="http://schemas.openxmlformats.org/drawingml/2006/main"/>
        </p:blipFill>
        <p:spPr>
          <a:xfrm xmlns:a="http://schemas.openxmlformats.org/drawingml/2006/main">
            <a:off x="3472011" y="3699421"/>
            <a:ext cx="5247977" cy="643235"/>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674ac71fe4db4a96">
            <a:extLst>
              <a:ext uri="{96DAC541-7B7A-43D3-8B79-37D633B846F1}">
                <asvg:svgBlip xmlns:asvg="http://schemas.microsoft.com/office/drawing/2016/SVG/main" r:embed="R471aa56e1c1f4e49"/>
              </a:ext>
            </a:extLst>
          </a:blip>
          <a:stretch xmlns:a="http://schemas.openxmlformats.org/drawingml/2006/main"/>
        </p:blipFill>
        <p:spPr>
          <a:xfrm xmlns:a="http://schemas.openxmlformats.org/drawingml/2006/main">
            <a:off x="3273177" y="4734967"/>
            <a:ext cx="5645497" cy="374600"/>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9652a0b310e4c6a">
            <a:extLst>
              <a:ext uri="{96DAC541-7B7A-43D3-8B79-37D633B846F1}">
                <asvg:svgBlip xmlns:asvg="http://schemas.microsoft.com/office/drawing/2016/SVG/main" r:embed="Ra04b7f5058094e06"/>
              </a:ext>
            </a:extLst>
          </a:blip>
          <a:stretch xmlns:a="http://schemas.openxmlformats.org/drawingml/2006/main"/>
        </p:blipFill>
        <p:spPr>
          <a:xfrm xmlns:a="http://schemas.openxmlformats.org/drawingml/2006/main">
            <a:off x="7207300" y="5447556"/>
            <a:ext cx="711696" cy="183207"/>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04A2765-5D4D-4983-B3B9-96FB446242B5}"/>
              </a:ext>
            </a:extLst>
          </p:cNvPr>
          <p:cNvSpPr>
            <a:spLocks xmlns:a="http://schemas.openxmlformats.org/drawingml/2006/main" noGrp="1"/>
          </p:cNvSpPr>
          <p:nvPr/>
        </p:nvSpPr>
        <p:spPr>
          <a:xfrm xmlns:a="http://schemas.openxmlformats.org/drawingml/2006/main">
            <a:off x="742950" y="504825"/>
            <a:ext cx="311021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03 / EXACT DUAL VIEWS</a:t>
            </a:r>
          </a:p>
        </p:txBody>
      </p:sp>
      <p:sp>
        <p:nvSpPr>
          <p:cNvPr id="9" name="">
            <a:extLst xmlns:a="http://schemas.openxmlformats.org/drawingml/2006/main">
              <a:ext uri="{FF2B5EF4-FFF2-40B4-BE49-F238E27FC236}">
                <a16:creationId xmlns:a16="http://schemas.microsoft.com/office/drawing/2014/main" id="{E251BAA8-8E82-4E67-88A2-D7215136E9EA}"/>
              </a:ext>
            </a:extLst>
          </p:cNvPr>
          <p:cNvSpPr>
            <a:spLocks xmlns:a="http://schemas.openxmlformats.org/drawingml/2006/main" noGrp="1"/>
          </p:cNvSpPr>
          <p:nvPr/>
        </p:nvSpPr>
        <p:spPr>
          <a:xfrm xmlns:a="http://schemas.openxmlformats.org/drawingml/2006/main">
            <a:off x="742950" y="781050"/>
            <a:ext cx="8187928"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The same computation in attention form</a:t>
            </a:r>
          </a:p>
        </p:txBody>
      </p:sp>
      <p:sp>
        <p:nvSpPr>
          <p:cNvPr id="10" name="">
            <a:extLst xmlns:a="http://schemas.openxmlformats.org/drawingml/2006/main">
              <a:ext uri="{FF2B5EF4-FFF2-40B4-BE49-F238E27FC236}">
                <a16:creationId xmlns:a16="http://schemas.microsoft.com/office/drawing/2014/main" id="{39A506F7-6F40-4C34-B1BE-662655B9539B}"/>
              </a:ext>
            </a:extLst>
          </p:cNvPr>
          <p:cNvSpPr>
            <a:spLocks xmlns:a="http://schemas.openxmlformats.org/drawingml/2006/main" noGrp="1"/>
          </p:cNvSpPr>
          <p:nvPr/>
        </p:nvSpPr>
        <p:spPr>
          <a:xfrm xmlns:a="http://schemas.openxmlformats.org/drawingml/2006/main">
            <a:off x="742950" y="5411688"/>
            <a:ext cx="6635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Same outputs, different evaluation: a running state or a causal </a:t>
            </a:r>
          </a:p>
        </p:txBody>
      </p:sp>
      <p:sp>
        <p:nvSpPr>
          <p:cNvPr id="11" name="">
            <a:extLst xmlns:a="http://schemas.openxmlformats.org/drawingml/2006/main">
              <a:ext uri="{FF2B5EF4-FFF2-40B4-BE49-F238E27FC236}">
                <a16:creationId xmlns:a16="http://schemas.microsoft.com/office/drawing/2014/main" id="{8451ED30-6738-47D2-9717-A8F39C02023D}"/>
              </a:ext>
            </a:extLst>
          </p:cNvPr>
          <p:cNvSpPr>
            <a:spLocks xmlns:a="http://schemas.openxmlformats.org/drawingml/2006/main" noGrp="1"/>
          </p:cNvSpPr>
          <p:nvPr/>
        </p:nvSpPr>
        <p:spPr>
          <a:xfrm xmlns:a="http://schemas.openxmlformats.org/drawingml/2006/main">
            <a:off x="7918996" y="5411688"/>
            <a:ext cx="1580406"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score matrix.</a:t>
            </a:r>
          </a:p>
        </p:txBody>
      </p:sp>
      <p:sp>
        <p:nvSpPr>
          <p:cNvPr id="12" name="">
            <a:extLst xmlns:a="http://schemas.openxmlformats.org/drawingml/2006/main">
              <a:ext uri="{FF2B5EF4-FFF2-40B4-BE49-F238E27FC236}">
                <a16:creationId xmlns:a16="http://schemas.microsoft.com/office/drawing/2014/main" id="{2A9F8A03-0199-49A4-862D-70A85BB58F58}"/>
              </a:ext>
            </a:extLst>
          </p:cNvPr>
          <p:cNvSpPr>
            <a:spLocks xmlns:a="http://schemas.openxmlformats.org/drawingml/2006/main" noGrp="1"/>
          </p:cNvSpPr>
          <p:nvPr/>
        </p:nvSpPr>
        <p:spPr>
          <a:xfrm xmlns:a="http://schemas.openxmlformats.org/drawingml/2006/main">
            <a:off x="742950" y="5757863"/>
            <a:ext cx="8417123"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00" b="0" i="0" spc="0">
                <a:solidFill>
                  <a:srgbClr val="6B6B6B"/>
                </a:solidFill>
                <a:latin typeface="Inter"/>
                <a:ea typeface="Inter"/>
                <a:cs typeface="Inter"/>
              </a:defRPr>
            </a:pPr>
            <a:r>
              <a:rPr sz="1500" b="0" i="0" spc="0">
                <a:solidFill>
                  <a:srgbClr val="6B6B6B"/>
                </a:solidFill>
                <a:latin typeface="Inter"/>
                <a:ea typeface="Inter"/>
                <a:cs typeface="Inter"/>
              </a:rPr>
              <a:t>Unnormalized outputs shown. Normalized attention also divides each row by its kernel sum.</a:t>
            </a:r>
          </a:p>
        </p:txBody>
      </p:sp>
      <p:sp>
        <p:nvSpPr>
          <p:cNvPr id="13" name="">
            <a:extLst xmlns:a="http://schemas.openxmlformats.org/drawingml/2006/main">
              <a:ext uri="{FF2B5EF4-FFF2-40B4-BE49-F238E27FC236}">
                <a16:creationId xmlns:a16="http://schemas.microsoft.com/office/drawing/2014/main" id="{E001AD04-AA6A-4AF5-B803-8594086D5206}"/>
              </a:ext>
            </a:extLst>
          </p:cNvPr>
          <p:cNvSpPr>
            <a:spLocks xmlns:a="http://schemas.openxmlformats.org/drawingml/2006/main" noGrp="1"/>
          </p:cNvSpPr>
          <p:nvPr/>
        </p:nvSpPr>
        <p:spPr>
          <a:xfrm xmlns:a="http://schemas.openxmlformats.org/drawingml/2006/main">
            <a:off x="742950" y="6061770"/>
            <a:ext cx="28670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Note / Original recurrent and parallel views</a:t>
            </a:r>
          </a:p>
        </p:txBody>
      </p:sp>
      <p:sp>
        <p:nvSpPr>
          <p:cNvPr id="14" name="">
            <a:extLst xmlns:a="http://schemas.openxmlformats.org/drawingml/2006/main">
              <a:ext uri="{FF2B5EF4-FFF2-40B4-BE49-F238E27FC236}">
                <a16:creationId xmlns:a16="http://schemas.microsoft.com/office/drawing/2014/main" id="{748EA6B5-EC38-4194-B9D1-03D626541445}"/>
              </a:ext>
            </a:extLst>
          </p:cNvPr>
          <p:cNvSpPr>
            <a:spLocks xmlns:a="http://schemas.openxmlformats.org/drawingml/2006/main" noGrp="1"/>
          </p:cNvSpPr>
          <p:nvPr/>
        </p:nvSpPr>
        <p:spPr>
          <a:xfrm xmlns:a="http://schemas.openxmlformats.org/drawingml/2006/main">
            <a:off x="3438525"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15" name="">
            <a:extLst xmlns:a="http://schemas.openxmlformats.org/drawingml/2006/main">
              <a:ext uri="{FF2B5EF4-FFF2-40B4-BE49-F238E27FC236}">
                <a16:creationId xmlns:a16="http://schemas.microsoft.com/office/drawing/2014/main" id="{7DA92AE4-5E60-46BD-85E0-6FDA5735E5CF}"/>
              </a:ext>
            </a:extLst>
          </p:cNvPr>
          <p:cNvSpPr>
            <a:spLocks xmlns:a="http://schemas.openxmlformats.org/drawingml/2006/main" noGrp="1"/>
          </p:cNvSpPr>
          <p:nvPr/>
        </p:nvSpPr>
        <p:spPr>
          <a:xfrm xmlns:a="http://schemas.openxmlformats.org/drawingml/2006/main">
            <a:off x="3561606" y="6061770"/>
            <a:ext cx="1833116"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Katharopoulos et al., 2020</a:t>
            </a:r>
          </a:p>
        </p:txBody>
      </p:sp>
      <p:sp>
        <p:nvSpPr>
          <p:cNvPr id="16" name="">
            <a:extLst xmlns:a="http://schemas.openxmlformats.org/drawingml/2006/main">
              <a:ext uri="{FF2B5EF4-FFF2-40B4-BE49-F238E27FC236}">
                <a16:creationId xmlns:a16="http://schemas.microsoft.com/office/drawing/2014/main" id="{B9344C52-E8C9-476E-97BF-CB7E2A4D3326}"/>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04 / 14</a:t>
            </a:r>
          </a:p>
        </p:txBody>
      </p:sp>
    </p:spTree>
    <p:extLst>
      <p:ext uri="{BB962C8B-B14F-4D97-AF65-F5344CB8AC3E}">
        <p14:creationId xmlns:p14="http://schemas.microsoft.com/office/powerpoint/2010/main" val="144536986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15108E37-38CB-4127-84FD-A914CF77FA80}"/>
              </a:ext>
            </a:extLst>
          </p:cNvPr>
          <p:cNvSpPr>
            <a:spLocks xmlns:a="http://schemas.openxmlformats.org/drawingml/2006/main" noGrp="1"/>
          </p:cNvSpPr>
          <p:nvPr/>
        </p:nvSpPr>
        <p:spPr>
          <a:xfrm xmlns:a="http://schemas.openxmlformats.org/drawingml/2006/main">
            <a:off x="742950" y="4291905"/>
            <a:ext cx="10706100" cy="1251496"/>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3A50EFD-2F42-4B1B-9979-0211AD4D1FE2}"/>
              </a:ext>
            </a:extLst>
          </p:cNvPr>
          <p:cNvSpPr>
            <a:spLocks xmlns:a="http://schemas.openxmlformats.org/drawingml/2006/main" noGrp="1"/>
          </p:cNvSpPr>
          <p:nvPr/>
        </p:nvSpPr>
        <p:spPr>
          <a:xfrm xmlns:a="http://schemas.openxmlformats.org/drawingml/2006/main">
            <a:off x="742950" y="4291905"/>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F266324-C399-44BB-A663-1DBA2400E71F}"/>
              </a:ext>
            </a:extLst>
          </p:cNvPr>
          <p:cNvSpPr>
            <a:spLocks xmlns:a="http://schemas.openxmlformats.org/drawingml/2006/main" noGrp="1"/>
          </p:cNvSpPr>
          <p:nvPr/>
        </p:nvSpPr>
        <p:spPr>
          <a:xfrm xmlns:a="http://schemas.openxmlformats.org/drawingml/2006/main">
            <a:off x="742950" y="5533876"/>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b5e517ae2fe94666">
            <a:extLst>
              <a:ext uri="{96DAC541-7B7A-43D3-8B79-37D633B846F1}">
                <asvg:svgBlip xmlns:asvg="http://schemas.microsoft.com/office/drawing/2016/SVG/main" r:embed="R39fae709bd6b436d"/>
              </a:ext>
            </a:extLst>
          </a:blip>
          <a:stretch xmlns:a="http://schemas.openxmlformats.org/drawingml/2006/main"/>
        </p:blipFill>
        <p:spPr>
          <a:xfrm xmlns:a="http://schemas.openxmlformats.org/drawingml/2006/main">
            <a:off x="742950" y="1508830"/>
            <a:ext cx="6191250" cy="2308602"/>
          </a:xfrm>
          <a:prstGeom xmlns:a="http://schemas.openxmlformats.org/drawingml/2006/main" prst="rect">
            <a:avLst/>
          </a:prstGeom>
        </p:spPr>
      </p:pic>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9e28252c7b964241">
            <a:extLst>
              <a:ext uri="{96DAC541-7B7A-43D3-8B79-37D633B846F1}">
                <asvg:svgBlip xmlns:asvg="http://schemas.microsoft.com/office/drawing/2016/SVG/main" r:embed="R5f62898ab1464f84"/>
              </a:ext>
            </a:extLst>
          </a:blip>
          <a:stretch xmlns:a="http://schemas.openxmlformats.org/drawingml/2006/main"/>
        </p:blipFill>
        <p:spPr>
          <a:xfrm xmlns:a="http://schemas.openxmlformats.org/drawingml/2006/main">
            <a:off x="8141494" y="2027188"/>
            <a:ext cx="2366963" cy="331589"/>
          </a:xfrm>
          <a:prstGeom xmlns:a="http://schemas.openxmlformats.org/drawingml/2006/main" prst="rect">
            <a:avLst/>
          </a:prstGeom>
        </p:spPr>
      </p:pic>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98cb27bdcdc748a3">
            <a:extLst>
              <a:ext uri="{96DAC541-7B7A-43D3-8B79-37D633B846F1}">
                <asvg:svgBlip xmlns:asvg="http://schemas.microsoft.com/office/drawing/2016/SVG/main" r:embed="Rb6b03839bab44573"/>
              </a:ext>
            </a:extLst>
          </a:blip>
          <a:stretch xmlns:a="http://schemas.openxmlformats.org/drawingml/2006/main"/>
        </p:blipFill>
        <p:spPr>
          <a:xfrm xmlns:a="http://schemas.openxmlformats.org/drawingml/2006/main">
            <a:off x="8686651" y="2561034"/>
            <a:ext cx="1276499" cy="321766"/>
          </a:xfrm>
          <a:prstGeom xmlns:a="http://schemas.openxmlformats.org/drawingml/2006/main" prst="rect">
            <a:avLst/>
          </a:prstGeom>
        </p:spPr>
      </p:pic>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37d13e5535f64f36">
            <a:extLst>
              <a:ext uri="{96DAC541-7B7A-43D3-8B79-37D633B846F1}">
                <asvg:svgBlip xmlns:asvg="http://schemas.microsoft.com/office/drawing/2016/SVG/main" r:embed="R110a107fc13a47bf"/>
              </a:ext>
            </a:extLst>
          </a:blip>
          <a:stretch xmlns:a="http://schemas.openxmlformats.org/drawingml/2006/main"/>
        </p:blipFill>
        <p:spPr>
          <a:xfrm xmlns:a="http://schemas.openxmlformats.org/drawingml/2006/main">
            <a:off x="8689032" y="3135213"/>
            <a:ext cx="1040160" cy="224730"/>
          </a:xfrm>
          <a:prstGeom xmlns:a="http://schemas.openxmlformats.org/drawingml/2006/main" prst="rect">
            <a:avLst/>
          </a:prstGeom>
        </p:spPr>
      </p:pic>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078e8c7323bc4333">
            <a:extLst>
              <a:ext uri="{96DAC541-7B7A-43D3-8B79-37D633B846F1}">
                <asvg:svgBlip xmlns:asvg="http://schemas.microsoft.com/office/drawing/2016/SVG/main" r:embed="R947607c106604135"/>
              </a:ext>
            </a:extLst>
          </a:blip>
          <a:stretch xmlns:a="http://schemas.openxmlformats.org/drawingml/2006/main"/>
        </p:blipFill>
        <p:spPr>
          <a:xfrm xmlns:a="http://schemas.openxmlformats.org/drawingml/2006/main">
            <a:off x="7200900" y="3392388"/>
            <a:ext cx="1642467" cy="300484"/>
          </a:xfrm>
          <a:prstGeom xmlns:a="http://schemas.openxmlformats.org/drawingml/2006/main" prst="rect">
            <a:avLst/>
          </a:prstGeom>
        </p:spPr>
      </p:pic>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af0f4ca8a5e44c6b">
            <a:extLst>
              <a:ext uri="{96DAC541-7B7A-43D3-8B79-37D633B846F1}">
                <asvg:svgBlip xmlns:asvg="http://schemas.microsoft.com/office/drawing/2016/SVG/main" r:embed="R63c51a6eaa844b28"/>
              </a:ext>
            </a:extLst>
          </a:blip>
          <a:stretch xmlns:a="http://schemas.openxmlformats.org/drawingml/2006/main"/>
        </p:blipFill>
        <p:spPr>
          <a:xfrm xmlns:a="http://schemas.openxmlformats.org/drawingml/2006/main">
            <a:off x="2971056" y="4463355"/>
            <a:ext cx="6249888" cy="908596"/>
          </a:xfrm>
          <a:prstGeom xmlns:a="http://schemas.openxmlformats.org/drawingml/2006/main" prst="rect">
            <a:avLst/>
          </a:prstGeom>
        </p:spPr>
      </p:pic>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3e946f52c1934f76">
            <a:extLst>
              <a:ext uri="{96DAC541-7B7A-43D3-8B79-37D633B846F1}">
                <asvg:svgBlip xmlns:asvg="http://schemas.microsoft.com/office/drawing/2016/SVG/main" r:embed="R4a4749cb22b9439f"/>
              </a:ext>
            </a:extLst>
          </a:blip>
          <a:stretch xmlns:a="http://schemas.openxmlformats.org/drawingml/2006/main"/>
        </p:blipFill>
        <p:spPr>
          <a:xfrm xmlns:a="http://schemas.openxmlformats.org/drawingml/2006/main">
            <a:off x="742950" y="5695652"/>
            <a:ext cx="205532" cy="196602"/>
          </a:xfrm>
          <a:prstGeom xmlns:a="http://schemas.openxmlformats.org/drawingml/2006/main" prst="rect">
            <a:avLst/>
          </a:prstGeom>
        </p:spPr>
      </p:pic>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bd6e5fec473e4f13">
            <a:extLst>
              <a:ext uri="{96DAC541-7B7A-43D3-8B79-37D633B846F1}">
                <asvg:svgBlip xmlns:asvg="http://schemas.microsoft.com/office/drawing/2016/SVG/main" r:embed="R68778f82cf694ee3"/>
              </a:ext>
            </a:extLst>
          </a:blip>
          <a:stretch xmlns:a="http://schemas.openxmlformats.org/drawingml/2006/main"/>
        </p:blipFill>
        <p:spPr>
          <a:xfrm xmlns:a="http://schemas.openxmlformats.org/drawingml/2006/main">
            <a:off x="1970484" y="5701605"/>
            <a:ext cx="205234" cy="184696"/>
          </a:xfrm>
          <a:prstGeom xmlns:a="http://schemas.openxmlformats.org/drawingml/2006/main" prst="rect">
            <a:avLst/>
          </a:prstGeom>
        </p:spPr>
      </p:pic>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ae75b40f7ef54baf">
            <a:extLst>
              <a:ext uri="{96DAC541-7B7A-43D3-8B79-37D633B846F1}">
                <asvg:svgBlip xmlns:asvg="http://schemas.microsoft.com/office/drawing/2016/SVG/main" r:embed="R4421c1d8b15844a2"/>
              </a:ext>
            </a:extLst>
          </a:blip>
          <a:stretch xmlns:a="http://schemas.openxmlformats.org/drawingml/2006/main"/>
        </p:blipFill>
        <p:spPr>
          <a:xfrm xmlns:a="http://schemas.openxmlformats.org/drawingml/2006/main">
            <a:off x="2902744" y="5701605"/>
            <a:ext cx="230535" cy="184696"/>
          </a:xfrm>
          <a:prstGeom xmlns:a="http://schemas.openxmlformats.org/drawingml/2006/main" prst="rect">
            <a:avLst/>
          </a:prstGeom>
        </p:spPr>
      </p:pic>
      <p:pic>
        <p:nvPicPr>
          <p:cNvPr id="43" name=""/>
          <p:cNvPicPr>
            <a:picLocks xmlns:a="http://schemas.openxmlformats.org/drawingml/2006/main" noChangeAspect="1"/>
          </p:cNvPicPr>
          <p:nvPr/>
        </p:nvPicPr>
        <p:blipFill>
          <a:blip xmlns:r="http://schemas.openxmlformats.org/officeDocument/2006/relationships" xmlns:a="http://schemas.openxmlformats.org/drawingml/2006/main" r:embed="Rc287273c23a34ff5">
            <a:extLst>
              <a:ext uri="{96DAC541-7B7A-43D3-8B79-37D633B846F1}">
                <asvg:svgBlip xmlns:asvg="http://schemas.microsoft.com/office/drawing/2016/SVG/main" r:embed="R00446150c0b44a79"/>
              </a:ext>
            </a:extLst>
          </a:blip>
          <a:stretch xmlns:a="http://schemas.openxmlformats.org/drawingml/2006/main"/>
        </p:blipFill>
        <p:spPr>
          <a:xfrm xmlns:a="http://schemas.openxmlformats.org/drawingml/2006/main">
            <a:off x="4843909" y="5706070"/>
            <a:ext cx="727472" cy="238571"/>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2BF8C4EA-D585-49CB-B236-9393F0485D8D}"/>
              </a:ext>
            </a:extLst>
          </p:cNvPr>
          <p:cNvSpPr>
            <a:spLocks xmlns:a="http://schemas.openxmlformats.org/drawingml/2006/main" noGrp="1"/>
          </p:cNvSpPr>
          <p:nvPr/>
        </p:nvSpPr>
        <p:spPr>
          <a:xfrm xmlns:a="http://schemas.openxmlformats.org/drawingml/2006/main">
            <a:off x="742950" y="504825"/>
            <a:ext cx="3781574"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04 / DECAY AND SELECTIVITY</a:t>
            </a:r>
          </a:p>
        </p:txBody>
      </p:sp>
      <p:sp>
        <p:nvSpPr>
          <p:cNvPr id="15" name="">
            <a:extLst xmlns:a="http://schemas.openxmlformats.org/drawingml/2006/main">
              <a:ext uri="{FF2B5EF4-FFF2-40B4-BE49-F238E27FC236}">
                <a16:creationId xmlns:a16="http://schemas.microsoft.com/office/drawing/2014/main" id="{57F89B2B-0E47-419B-96D8-64B9B3EAC32E}"/>
              </a:ext>
            </a:extLst>
          </p:cNvPr>
          <p:cNvSpPr>
            <a:spLocks xmlns:a="http://schemas.openxmlformats.org/drawingml/2006/main" noGrp="1"/>
          </p:cNvSpPr>
          <p:nvPr/>
        </p:nvSpPr>
        <p:spPr>
          <a:xfrm xmlns:a="http://schemas.openxmlformats.org/drawingml/2006/main">
            <a:off x="742950" y="781050"/>
            <a:ext cx="80836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Selective SSMs and state-space duality</a:t>
            </a:r>
          </a:p>
        </p:txBody>
      </p:sp>
      <p:sp>
        <p:nvSpPr>
          <p:cNvPr id="16" name="">
            <a:extLst xmlns:a="http://schemas.openxmlformats.org/drawingml/2006/main">
              <a:ext uri="{FF2B5EF4-FFF2-40B4-BE49-F238E27FC236}">
                <a16:creationId xmlns:a16="http://schemas.microsoft.com/office/drawing/2014/main" id="{88FE437D-071B-43E4-88C5-C5CF21FBDFE8}"/>
              </a:ext>
            </a:extLst>
          </p:cNvPr>
          <p:cNvSpPr>
            <a:spLocks xmlns:a="http://schemas.openxmlformats.org/drawingml/2006/main" noGrp="1"/>
          </p:cNvSpPr>
          <p:nvPr/>
        </p:nvSpPr>
        <p:spPr>
          <a:xfrm xmlns:a="http://schemas.openxmlformats.org/drawingml/2006/main">
            <a:off x="7200900" y="1633835"/>
            <a:ext cx="1635472"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The SSM core</a:t>
            </a:r>
          </a:p>
        </p:txBody>
      </p:sp>
      <p:sp>
        <p:nvSpPr>
          <p:cNvPr id="17" name="">
            <a:extLst xmlns:a="http://schemas.openxmlformats.org/drawingml/2006/main">
              <a:ext uri="{FF2B5EF4-FFF2-40B4-BE49-F238E27FC236}">
                <a16:creationId xmlns:a16="http://schemas.microsoft.com/office/drawing/2014/main" id="{24761C89-9A6F-4A42-98C2-04D067946847}"/>
              </a:ext>
            </a:extLst>
          </p:cNvPr>
          <p:cNvSpPr>
            <a:spLocks xmlns:a="http://schemas.openxmlformats.org/drawingml/2006/main" noGrp="1"/>
          </p:cNvSpPr>
          <p:nvPr/>
        </p:nvSpPr>
        <p:spPr>
          <a:xfrm xmlns:a="http://schemas.openxmlformats.org/drawingml/2006/main">
            <a:off x="7200900" y="3111996"/>
            <a:ext cx="1659582"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75" b="0" i="0" spc="0">
                <a:solidFill>
                  <a:srgbClr val="3A3A3A"/>
                </a:solidFill>
                <a:latin typeface="Inter"/>
                <a:ea typeface="Inter"/>
                <a:cs typeface="Inter"/>
              </a:defRPr>
            </a:pPr>
            <a:r>
              <a:rPr sz="1575" b="0" i="0" spc="0">
                <a:solidFill>
                  <a:srgbClr val="3A3A3A"/>
                </a:solidFill>
                <a:latin typeface="Inter"/>
                <a:ea typeface="Inter"/>
                <a:cs typeface="Inter"/>
              </a:rPr>
              <a:t>Mamba selects </a:t>
            </a:r>
          </a:p>
        </p:txBody>
      </p:sp>
      <p:sp>
        <p:nvSpPr>
          <p:cNvPr id="18" name="">
            <a:extLst xmlns:a="http://schemas.openxmlformats.org/drawingml/2006/main">
              <a:ext uri="{FF2B5EF4-FFF2-40B4-BE49-F238E27FC236}">
                <a16:creationId xmlns:a16="http://schemas.microsoft.com/office/drawing/2014/main" id="{9E6AFF3E-4DB3-4733-9A8D-96F6CF2D9890}"/>
              </a:ext>
            </a:extLst>
          </p:cNvPr>
          <p:cNvSpPr>
            <a:spLocks xmlns:a="http://schemas.openxmlformats.org/drawingml/2006/main" noGrp="1"/>
          </p:cNvSpPr>
          <p:nvPr/>
        </p:nvSpPr>
        <p:spPr>
          <a:xfrm xmlns:a="http://schemas.openxmlformats.org/drawingml/2006/main">
            <a:off x="9729192" y="3111996"/>
            <a:ext cx="1873746"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75" b="0" i="0" spc="0">
                <a:solidFill>
                  <a:srgbClr val="3A3A3A"/>
                </a:solidFill>
                <a:latin typeface="Inter"/>
                <a:ea typeface="Inter"/>
                <a:cs typeface="Inter"/>
              </a:defRPr>
            </a:pPr>
            <a:r>
              <a:rPr sz="1575" b="0" i="0" spc="0">
                <a:solidFill>
                  <a:srgbClr val="3A3A3A"/>
                </a:solidFill>
                <a:latin typeface="Inter"/>
                <a:ea typeface="Inter"/>
                <a:cs typeface="Inter"/>
              </a:rPr>
              <a:t> from layer inputs.</a:t>
            </a:r>
          </a:p>
        </p:txBody>
      </p:sp>
      <p:sp>
        <p:nvSpPr>
          <p:cNvPr id="19" name="">
            <a:extLst xmlns:a="http://schemas.openxmlformats.org/drawingml/2006/main">
              <a:ext uri="{FF2B5EF4-FFF2-40B4-BE49-F238E27FC236}">
                <a16:creationId xmlns:a16="http://schemas.microsoft.com/office/drawing/2014/main" id="{67BD83F3-B525-43A5-BBEA-89019F241F0F}"/>
              </a:ext>
            </a:extLst>
          </p:cNvPr>
          <p:cNvSpPr>
            <a:spLocks xmlns:a="http://schemas.openxmlformats.org/drawingml/2006/main" noGrp="1"/>
          </p:cNvSpPr>
          <p:nvPr/>
        </p:nvSpPr>
        <p:spPr>
          <a:xfrm xmlns:a="http://schemas.openxmlformats.org/drawingml/2006/main">
            <a:off x="8843367" y="3431084"/>
            <a:ext cx="22919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75" b="0" i="0" spc="0">
                <a:solidFill>
                  <a:srgbClr val="3A3A3A"/>
                </a:solidFill>
                <a:latin typeface="Inter"/>
                <a:ea typeface="Inter"/>
                <a:cs typeface="Inter"/>
              </a:defRPr>
            </a:pPr>
            <a:r>
              <a:rPr sz="1575" b="0" i="0" spc="0">
                <a:solidFill>
                  <a:srgbClr val="3A3A3A"/>
                </a:solidFill>
                <a:latin typeface="Inter"/>
                <a:ea typeface="Inter"/>
                <a:cs typeface="Inter"/>
              </a:rPr>
              <a:t>.</a:t>
            </a:r>
          </a:p>
        </p:txBody>
      </p:sp>
      <p:sp>
        <p:nvSpPr>
          <p:cNvPr id="20" name="">
            <a:extLst xmlns:a="http://schemas.openxmlformats.org/drawingml/2006/main">
              <a:ext uri="{FF2B5EF4-FFF2-40B4-BE49-F238E27FC236}">
                <a16:creationId xmlns:a16="http://schemas.microsoft.com/office/drawing/2014/main" id="{84AC1E16-5638-4A94-8F48-870D85EE0317}"/>
              </a:ext>
            </a:extLst>
          </p:cNvPr>
          <p:cNvSpPr>
            <a:spLocks xmlns:a="http://schemas.openxmlformats.org/drawingml/2006/main" noGrp="1"/>
          </p:cNvSpPr>
          <p:nvPr/>
        </p:nvSpPr>
        <p:spPr>
          <a:xfrm xmlns:a="http://schemas.openxmlformats.org/drawingml/2006/main">
            <a:off x="742950" y="3949005"/>
            <a:ext cx="3885158"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425" b="0" i="0" spc="0">
                <a:solidFill>
                  <a:srgbClr val="6B6B6B"/>
                </a:solidFill>
                <a:latin typeface="Inter"/>
                <a:ea typeface="Inter"/>
                <a:cs typeface="Inter"/>
              </a:defRPr>
            </a:pPr>
            <a:r>
              <a:rPr sz="1425" b="0" i="0" spc="0">
                <a:solidFill>
                  <a:srgbClr val="6B6B6B"/>
                </a:solidFill>
                <a:latin typeface="Inter"/>
                <a:ea typeface="Inter"/>
                <a:cs typeface="Inter"/>
              </a:rPr>
              <a:t>Scalar-transition SSD, with zero initial state</a:t>
            </a:r>
          </a:p>
        </p:txBody>
      </p:sp>
      <p:sp>
        <p:nvSpPr>
          <p:cNvPr id="21" name="">
            <a:extLst xmlns:a="http://schemas.openxmlformats.org/drawingml/2006/main">
              <a:ext uri="{FF2B5EF4-FFF2-40B4-BE49-F238E27FC236}">
                <a16:creationId xmlns:a16="http://schemas.microsoft.com/office/drawing/2014/main" id="{BEE3BF12-B5CC-414B-B0CE-C62C271884EB}"/>
              </a:ext>
            </a:extLst>
          </p:cNvPr>
          <p:cNvSpPr>
            <a:spLocks xmlns:a="http://schemas.openxmlformats.org/drawingml/2006/main" noGrp="1"/>
          </p:cNvSpPr>
          <p:nvPr/>
        </p:nvSpPr>
        <p:spPr>
          <a:xfrm xmlns:a="http://schemas.openxmlformats.org/drawingml/2006/main">
            <a:off x="948482" y="5667226"/>
            <a:ext cx="119345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queries, </a:t>
            </a:r>
          </a:p>
        </p:txBody>
      </p:sp>
      <p:sp>
        <p:nvSpPr>
          <p:cNvPr id="22" name="">
            <a:extLst xmlns:a="http://schemas.openxmlformats.org/drawingml/2006/main">
              <a:ext uri="{FF2B5EF4-FFF2-40B4-BE49-F238E27FC236}">
                <a16:creationId xmlns:a16="http://schemas.microsoft.com/office/drawing/2014/main" id="{5BDBE911-0BC7-40E3-8800-E67B11187156}"/>
              </a:ext>
            </a:extLst>
          </p:cNvPr>
          <p:cNvSpPr>
            <a:spLocks xmlns:a="http://schemas.openxmlformats.org/drawingml/2006/main" noGrp="1"/>
          </p:cNvSpPr>
          <p:nvPr/>
        </p:nvSpPr>
        <p:spPr>
          <a:xfrm xmlns:a="http://schemas.openxmlformats.org/drawingml/2006/main">
            <a:off x="2175718" y="5667226"/>
            <a:ext cx="8984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keys, </a:t>
            </a:r>
          </a:p>
        </p:txBody>
      </p:sp>
      <p:sp>
        <p:nvSpPr>
          <p:cNvPr id="23" name="">
            <a:extLst xmlns:a="http://schemas.openxmlformats.org/drawingml/2006/main">
              <a:ext uri="{FF2B5EF4-FFF2-40B4-BE49-F238E27FC236}">
                <a16:creationId xmlns:a16="http://schemas.microsoft.com/office/drawing/2014/main" id="{E7A74141-D310-477B-9F57-BA073DD8CC4D}"/>
              </a:ext>
            </a:extLst>
          </p:cNvPr>
          <p:cNvSpPr>
            <a:spLocks xmlns:a="http://schemas.openxmlformats.org/drawingml/2006/main" noGrp="1"/>
          </p:cNvSpPr>
          <p:nvPr/>
        </p:nvSpPr>
        <p:spPr>
          <a:xfrm xmlns:a="http://schemas.openxmlformats.org/drawingml/2006/main">
            <a:off x="3133279" y="5667226"/>
            <a:ext cx="188208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values. Setting </a:t>
            </a:r>
          </a:p>
        </p:txBody>
      </p:sp>
      <p:sp>
        <p:nvSpPr>
          <p:cNvPr id="24" name="">
            <a:extLst xmlns:a="http://schemas.openxmlformats.org/drawingml/2006/main">
              <a:ext uri="{FF2B5EF4-FFF2-40B4-BE49-F238E27FC236}">
                <a16:creationId xmlns:a16="http://schemas.microsoft.com/office/drawing/2014/main" id="{FF04336E-6092-4BB3-9CD9-6171D679A516}"/>
              </a:ext>
            </a:extLst>
          </p:cNvPr>
          <p:cNvSpPr>
            <a:spLocks xmlns:a="http://schemas.openxmlformats.org/drawingml/2006/main" noGrp="1"/>
          </p:cNvSpPr>
          <p:nvPr/>
        </p:nvSpPr>
        <p:spPr>
          <a:xfrm xmlns:a="http://schemas.openxmlformats.org/drawingml/2006/main">
            <a:off x="5571381" y="5667226"/>
            <a:ext cx="3533924"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recovers causal linear attention.</a:t>
            </a:r>
          </a:p>
        </p:txBody>
      </p:sp>
      <p:sp>
        <p:nvSpPr>
          <p:cNvPr id="25" name="">
            <a:extLst xmlns:a="http://schemas.openxmlformats.org/drawingml/2006/main">
              <a:ext uri="{FF2B5EF4-FFF2-40B4-BE49-F238E27FC236}">
                <a16:creationId xmlns:a16="http://schemas.microsoft.com/office/drawing/2014/main" id="{F38AA3EF-4590-4F39-B893-62F2E3DF7B1B}"/>
              </a:ext>
            </a:extLst>
          </p:cNvPr>
          <p:cNvSpPr>
            <a:spLocks xmlns:a="http://schemas.openxmlformats.org/drawingml/2006/main" noGrp="1"/>
          </p:cNvSpPr>
          <p:nvPr/>
        </p:nvSpPr>
        <p:spPr>
          <a:xfrm xmlns:a="http://schemas.openxmlformats.org/drawingml/2006/main">
            <a:off x="742950" y="6061770"/>
            <a:ext cx="2147739"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Note / Selective SSMs and SSD</a:t>
            </a:r>
          </a:p>
        </p:txBody>
      </p:sp>
      <p:sp>
        <p:nvSpPr>
          <p:cNvPr id="26" name="">
            <a:extLst xmlns:a="http://schemas.openxmlformats.org/drawingml/2006/main">
              <a:ext uri="{FF2B5EF4-FFF2-40B4-BE49-F238E27FC236}">
                <a16:creationId xmlns:a16="http://schemas.microsoft.com/office/drawing/2014/main" id="{DEC19ED3-62D7-4B45-9B31-9918DB02CCDB}"/>
              </a:ext>
            </a:extLst>
          </p:cNvPr>
          <p:cNvSpPr>
            <a:spLocks xmlns:a="http://schemas.openxmlformats.org/drawingml/2006/main" noGrp="1"/>
          </p:cNvSpPr>
          <p:nvPr/>
        </p:nvSpPr>
        <p:spPr>
          <a:xfrm xmlns:a="http://schemas.openxmlformats.org/drawingml/2006/main">
            <a:off x="2719239"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27" name="">
            <a:extLst xmlns:a="http://schemas.openxmlformats.org/drawingml/2006/main">
              <a:ext uri="{FF2B5EF4-FFF2-40B4-BE49-F238E27FC236}">
                <a16:creationId xmlns:a16="http://schemas.microsoft.com/office/drawing/2014/main" id="{7C8DF7DD-9A64-45CB-948E-BBAE2BA9AABA}"/>
              </a:ext>
            </a:extLst>
          </p:cNvPr>
          <p:cNvSpPr>
            <a:spLocks xmlns:a="http://schemas.openxmlformats.org/drawingml/2006/main" noGrp="1"/>
          </p:cNvSpPr>
          <p:nvPr/>
        </p:nvSpPr>
        <p:spPr>
          <a:xfrm xmlns:a="http://schemas.openxmlformats.org/drawingml/2006/main">
            <a:off x="2842320" y="6061770"/>
            <a:ext cx="1903214"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Gu and Dao / Mamba, Fig. 1</a:t>
            </a:r>
          </a:p>
        </p:txBody>
      </p:sp>
      <p:sp>
        <p:nvSpPr>
          <p:cNvPr id="28" name="">
            <a:extLst xmlns:a="http://schemas.openxmlformats.org/drawingml/2006/main">
              <a:ext uri="{FF2B5EF4-FFF2-40B4-BE49-F238E27FC236}">
                <a16:creationId xmlns:a16="http://schemas.microsoft.com/office/drawing/2014/main" id="{84E1E60B-D567-4B38-930E-0F43294A51B9}"/>
              </a:ext>
            </a:extLst>
          </p:cNvPr>
          <p:cNvSpPr>
            <a:spLocks xmlns:a="http://schemas.openxmlformats.org/drawingml/2006/main" noGrp="1"/>
          </p:cNvSpPr>
          <p:nvPr/>
        </p:nvSpPr>
        <p:spPr>
          <a:xfrm xmlns:a="http://schemas.openxmlformats.org/drawingml/2006/main">
            <a:off x="4574084"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29" name="">
            <a:extLst xmlns:a="http://schemas.openxmlformats.org/drawingml/2006/main">
              <a:ext uri="{FF2B5EF4-FFF2-40B4-BE49-F238E27FC236}">
                <a16:creationId xmlns:a16="http://schemas.microsoft.com/office/drawing/2014/main" id="{E53A6A2E-104F-4D26-8FC1-A2F53214FDD9}"/>
              </a:ext>
            </a:extLst>
          </p:cNvPr>
          <p:cNvSpPr>
            <a:spLocks xmlns:a="http://schemas.openxmlformats.org/drawingml/2006/main" noGrp="1"/>
          </p:cNvSpPr>
          <p:nvPr/>
        </p:nvSpPr>
        <p:spPr>
          <a:xfrm xmlns:a="http://schemas.openxmlformats.org/drawingml/2006/main">
            <a:off x="4697164" y="6061770"/>
            <a:ext cx="130165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Dao and Gu / SSD</a:t>
            </a:r>
          </a:p>
        </p:txBody>
      </p:sp>
      <p:sp>
        <p:nvSpPr>
          <p:cNvPr id="30" name="">
            <a:extLst xmlns:a="http://schemas.openxmlformats.org/drawingml/2006/main">
              <a:ext uri="{FF2B5EF4-FFF2-40B4-BE49-F238E27FC236}">
                <a16:creationId xmlns:a16="http://schemas.microsoft.com/office/drawing/2014/main" id="{C01C97DC-4F89-4408-86F8-FAD05E4A5D5C}"/>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05 / 14</a:t>
            </a:r>
          </a:p>
        </p:txBody>
      </p:sp>
    </p:spTree>
    <p:extLst>
      <p:ext uri="{BB962C8B-B14F-4D97-AF65-F5344CB8AC3E}">
        <p14:creationId xmlns:p14="http://schemas.microsoft.com/office/powerpoint/2010/main" val="70073340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8DC83DE-E531-4603-9C0E-20F033AABEA5}"/>
              </a:ext>
            </a:extLst>
          </p:cNvPr>
          <p:cNvSpPr>
            <a:spLocks xmlns:a="http://schemas.openxmlformats.org/drawingml/2006/main" noGrp="1"/>
          </p:cNvSpPr>
          <p:nvPr/>
        </p:nvSpPr>
        <p:spPr>
          <a:xfrm xmlns:a="http://schemas.openxmlformats.org/drawingml/2006/main">
            <a:off x="742950" y="3806130"/>
            <a:ext cx="10706100" cy="1377255"/>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E65BAF6-00D3-4A36-B418-E06DC5458690}"/>
              </a:ext>
            </a:extLst>
          </p:cNvPr>
          <p:cNvSpPr>
            <a:spLocks xmlns:a="http://schemas.openxmlformats.org/drawingml/2006/main" noGrp="1"/>
          </p:cNvSpPr>
          <p:nvPr/>
        </p:nvSpPr>
        <p:spPr>
          <a:xfrm xmlns:a="http://schemas.openxmlformats.org/drawingml/2006/main">
            <a:off x="742950" y="3806130"/>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83A0419-768A-496E-8D48-3B85683CE15A}"/>
              </a:ext>
            </a:extLst>
          </p:cNvPr>
          <p:cNvSpPr>
            <a:spLocks xmlns:a="http://schemas.openxmlformats.org/drawingml/2006/main" noGrp="1"/>
          </p:cNvSpPr>
          <p:nvPr/>
        </p:nvSpPr>
        <p:spPr>
          <a:xfrm xmlns:a="http://schemas.openxmlformats.org/drawingml/2006/main">
            <a:off x="742950" y="5173861"/>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287cc35be1a4407"/>
          <a:stretch xmlns:a="http://schemas.openxmlformats.org/drawingml/2006/main"/>
        </p:blipFill>
        <p:spPr>
          <a:xfrm xmlns:a="http://schemas.openxmlformats.org/drawingml/2006/main">
            <a:off x="3157885" y="1501080"/>
            <a:ext cx="5876230" cy="2190750"/>
          </a:xfrm>
          <a:prstGeom xmlns:a="http://schemas.openxmlformats.org/drawingml/2006/main" prst="rect">
            <a:avLst/>
          </a:prstGeom>
        </p:spPr>
      </p:pic>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0726f34041f4e7f">
            <a:extLst>
              <a:ext uri="{96DAC541-7B7A-43D3-8B79-37D633B846F1}">
                <asvg:svgBlip xmlns:asvg="http://schemas.microsoft.com/office/drawing/2016/SVG/main" r:embed="Rd2283f7c4bda4d60"/>
              </a:ext>
            </a:extLst>
          </a:blip>
          <a:stretch xmlns:a="http://schemas.openxmlformats.org/drawingml/2006/main"/>
        </p:blipFill>
        <p:spPr>
          <a:xfrm xmlns:a="http://schemas.openxmlformats.org/drawingml/2006/main">
            <a:off x="3921770" y="3981301"/>
            <a:ext cx="4348311" cy="1026914"/>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D2183E1-224B-4CD7-9573-2FDF5584AE06}"/>
              </a:ext>
            </a:extLst>
          </p:cNvPr>
          <p:cNvSpPr>
            <a:spLocks xmlns:a="http://schemas.openxmlformats.org/drawingml/2006/main" noGrp="1"/>
          </p:cNvSpPr>
          <p:nvPr/>
        </p:nvSpPr>
        <p:spPr>
          <a:xfrm xmlns:a="http://schemas.openxmlformats.org/drawingml/2006/main">
            <a:off x="742950" y="504825"/>
            <a:ext cx="33718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05 / CORRECTIVE MEMORY</a:t>
            </a:r>
          </a:p>
        </p:txBody>
      </p:sp>
      <p:sp>
        <p:nvSpPr>
          <p:cNvPr id="7" name="">
            <a:extLst xmlns:a="http://schemas.openxmlformats.org/drawingml/2006/main">
              <a:ext uri="{FF2B5EF4-FFF2-40B4-BE49-F238E27FC236}">
                <a16:creationId xmlns:a16="http://schemas.microsoft.com/office/drawing/2014/main" id="{313387FD-3E31-4EA8-A84E-8E263309FEA1}"/>
              </a:ext>
            </a:extLst>
          </p:cNvPr>
          <p:cNvSpPr>
            <a:spLocks xmlns:a="http://schemas.openxmlformats.org/drawingml/2006/main" noGrp="1"/>
          </p:cNvSpPr>
          <p:nvPr/>
        </p:nvSpPr>
        <p:spPr>
          <a:xfrm xmlns:a="http://schemas.openxmlformats.org/drawingml/2006/main">
            <a:off x="742950" y="781050"/>
            <a:ext cx="681737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DeltaNet writes the retrieval error</a:t>
            </a:r>
          </a:p>
        </p:txBody>
      </p:sp>
      <p:sp>
        <p:nvSpPr>
          <p:cNvPr id="8" name="">
            <a:extLst xmlns:a="http://schemas.openxmlformats.org/drawingml/2006/main">
              <a:ext uri="{FF2B5EF4-FFF2-40B4-BE49-F238E27FC236}">
                <a16:creationId xmlns:a16="http://schemas.microsoft.com/office/drawing/2014/main" id="{7080D1DB-F09F-4547-9CCC-6EEBEA8825EC}"/>
              </a:ext>
            </a:extLst>
          </p:cNvPr>
          <p:cNvSpPr>
            <a:spLocks xmlns:a="http://schemas.openxmlformats.org/drawingml/2006/main" noGrp="1"/>
          </p:cNvSpPr>
          <p:nvPr/>
        </p:nvSpPr>
        <p:spPr>
          <a:xfrm xmlns:a="http://schemas.openxmlformats.org/drawingml/2006/main">
            <a:off x="742950" y="5307211"/>
            <a:ext cx="906333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Write the retrieval error. The update is affine in the old state when the inputs are fixed.</a:t>
            </a:r>
          </a:p>
        </p:txBody>
      </p:sp>
      <p:sp>
        <p:nvSpPr>
          <p:cNvPr id="9" name="">
            <a:extLst xmlns:a="http://schemas.openxmlformats.org/drawingml/2006/main">
              <a:ext uri="{FF2B5EF4-FFF2-40B4-BE49-F238E27FC236}">
                <a16:creationId xmlns:a16="http://schemas.microsoft.com/office/drawing/2014/main" id="{4F9B025F-E336-4146-872B-FCAC3FE8958E}"/>
              </a:ext>
            </a:extLst>
          </p:cNvPr>
          <p:cNvSpPr>
            <a:spLocks xmlns:a="http://schemas.openxmlformats.org/drawingml/2006/main" noGrp="1"/>
          </p:cNvSpPr>
          <p:nvPr/>
        </p:nvSpPr>
        <p:spPr>
          <a:xfrm xmlns:a="http://schemas.openxmlformats.org/drawingml/2006/main">
            <a:off x="742950" y="5624810"/>
            <a:ext cx="756032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00" b="0" i="0" spc="0">
                <a:solidFill>
                  <a:srgbClr val="6B6B6B"/>
                </a:solidFill>
                <a:latin typeface="Inter"/>
                <a:ea typeface="Inter"/>
                <a:cs typeface="Inter"/>
              </a:defRPr>
            </a:pPr>
            <a:r>
              <a:rPr sz="1500" b="0" i="0" spc="0">
                <a:solidFill>
                  <a:srgbClr val="6B6B6B"/>
                </a:solidFill>
                <a:latin typeface="Inter"/>
                <a:ea typeface="Inter"/>
                <a:cs typeface="Inter"/>
              </a:rPr>
              <a:t>Green arrows: writes. Dashed red arrows: key-dependent edits to the old memory.</a:t>
            </a:r>
          </a:p>
        </p:txBody>
      </p:sp>
      <p:sp>
        <p:nvSpPr>
          <p:cNvPr id="10" name="">
            <a:extLst xmlns:a="http://schemas.openxmlformats.org/drawingml/2006/main">
              <a:ext uri="{FF2B5EF4-FFF2-40B4-BE49-F238E27FC236}">
                <a16:creationId xmlns:a16="http://schemas.microsoft.com/office/drawing/2014/main" id="{FDAD8EDA-C654-4FDD-BF34-F5A0E0295022}"/>
              </a:ext>
            </a:extLst>
          </p:cNvPr>
          <p:cNvSpPr>
            <a:spLocks xmlns:a="http://schemas.openxmlformats.org/drawingml/2006/main" noGrp="1"/>
          </p:cNvSpPr>
          <p:nvPr/>
        </p:nvSpPr>
        <p:spPr>
          <a:xfrm xmlns:a="http://schemas.openxmlformats.org/drawingml/2006/main">
            <a:off x="742950" y="6061770"/>
            <a:ext cx="2745879"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Note / Delta Networks and original figure</a:t>
            </a:r>
          </a:p>
        </p:txBody>
      </p:sp>
      <p:sp>
        <p:nvSpPr>
          <p:cNvPr id="11" name="">
            <a:extLst xmlns:a="http://schemas.openxmlformats.org/drawingml/2006/main">
              <a:ext uri="{FF2B5EF4-FFF2-40B4-BE49-F238E27FC236}">
                <a16:creationId xmlns:a16="http://schemas.microsoft.com/office/drawing/2014/main" id="{65BE508D-1647-45AE-8D44-C3DC347C39EA}"/>
              </a:ext>
            </a:extLst>
          </p:cNvPr>
          <p:cNvSpPr>
            <a:spLocks xmlns:a="http://schemas.openxmlformats.org/drawingml/2006/main" noGrp="1"/>
          </p:cNvSpPr>
          <p:nvPr/>
        </p:nvSpPr>
        <p:spPr>
          <a:xfrm xmlns:a="http://schemas.openxmlformats.org/drawingml/2006/main">
            <a:off x="3317379"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12" name="">
            <a:extLst xmlns:a="http://schemas.openxmlformats.org/drawingml/2006/main">
              <a:ext uri="{FF2B5EF4-FFF2-40B4-BE49-F238E27FC236}">
                <a16:creationId xmlns:a16="http://schemas.microsoft.com/office/drawing/2014/main" id="{88D098F8-37AA-4DE7-9DE8-8EBA088068A1}"/>
              </a:ext>
            </a:extLst>
          </p:cNvPr>
          <p:cNvSpPr>
            <a:spLocks xmlns:a="http://schemas.openxmlformats.org/drawingml/2006/main" noGrp="1"/>
          </p:cNvSpPr>
          <p:nvPr/>
        </p:nvSpPr>
        <p:spPr>
          <a:xfrm xmlns:a="http://schemas.openxmlformats.org/drawingml/2006/main">
            <a:off x="3440460" y="6061770"/>
            <a:ext cx="1236762"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Yang et al., 2024</a:t>
            </a:r>
          </a:p>
        </p:txBody>
      </p:sp>
      <p:sp>
        <p:nvSpPr>
          <p:cNvPr id="13" name="">
            <a:extLst xmlns:a="http://schemas.openxmlformats.org/drawingml/2006/main">
              <a:ext uri="{FF2B5EF4-FFF2-40B4-BE49-F238E27FC236}">
                <a16:creationId xmlns:a16="http://schemas.microsoft.com/office/drawing/2014/main" id="{819DF3F0-A25D-424F-90C5-7FBF026642B6}"/>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06 / 14</a:t>
            </a:r>
          </a:p>
        </p:txBody>
      </p:sp>
    </p:spTree>
    <p:extLst>
      <p:ext uri="{BB962C8B-B14F-4D97-AF65-F5344CB8AC3E}">
        <p14:creationId xmlns:p14="http://schemas.microsoft.com/office/powerpoint/2010/main" val="130855561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13E72C7-8D8A-4E9A-BEF0-8E0109D0DECD}"/>
              </a:ext>
            </a:extLst>
          </p:cNvPr>
          <p:cNvSpPr>
            <a:spLocks xmlns:a="http://schemas.openxmlformats.org/drawingml/2006/main" noGrp="1"/>
          </p:cNvSpPr>
          <p:nvPr/>
        </p:nvSpPr>
        <p:spPr>
          <a:xfrm xmlns:a="http://schemas.openxmlformats.org/drawingml/2006/main">
            <a:off x="742950" y="1943993"/>
            <a:ext cx="10706100" cy="811262"/>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E14F864-275C-4FA5-8114-EDDC0DDFED14}"/>
              </a:ext>
            </a:extLst>
          </p:cNvPr>
          <p:cNvSpPr>
            <a:spLocks xmlns:a="http://schemas.openxmlformats.org/drawingml/2006/main" noGrp="1"/>
          </p:cNvSpPr>
          <p:nvPr/>
        </p:nvSpPr>
        <p:spPr>
          <a:xfrm xmlns:a="http://schemas.openxmlformats.org/drawingml/2006/main">
            <a:off x="742950" y="1943993"/>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880369F-AF35-42F8-8531-98307734A6BB}"/>
              </a:ext>
            </a:extLst>
          </p:cNvPr>
          <p:cNvSpPr>
            <a:spLocks xmlns:a="http://schemas.openxmlformats.org/drawingml/2006/main" noGrp="1"/>
          </p:cNvSpPr>
          <p:nvPr/>
        </p:nvSpPr>
        <p:spPr>
          <a:xfrm xmlns:a="http://schemas.openxmlformats.org/drawingml/2006/main">
            <a:off x="742950" y="2745730"/>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79D191B-F40B-40EB-8372-5AD9AD1326C4}"/>
              </a:ext>
            </a:extLst>
          </p:cNvPr>
          <p:cNvSpPr>
            <a:spLocks xmlns:a="http://schemas.openxmlformats.org/drawingml/2006/main" noGrp="1"/>
          </p:cNvSpPr>
          <p:nvPr/>
        </p:nvSpPr>
        <p:spPr>
          <a:xfrm xmlns:a="http://schemas.openxmlformats.org/drawingml/2006/main">
            <a:off x="742950" y="5371951"/>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6ec44364940b46f3">
            <a:extLst>
              <a:ext uri="{96DAC541-7B7A-43D3-8B79-37D633B846F1}">
                <asvg:svgBlip xmlns:asvg="http://schemas.microsoft.com/office/drawing/2016/SVG/main" r:embed="R443f04a87fef4b1b"/>
              </a:ext>
            </a:extLst>
          </a:blip>
          <a:stretch xmlns:a="http://schemas.openxmlformats.org/drawingml/2006/main"/>
        </p:blipFill>
        <p:spPr>
          <a:xfrm xmlns:a="http://schemas.openxmlformats.org/drawingml/2006/main">
            <a:off x="6634907" y="1536353"/>
            <a:ext cx="833884" cy="270421"/>
          </a:xfrm>
          <a:prstGeom xmlns:a="http://schemas.openxmlformats.org/drawingml/2006/main" prst="rect">
            <a:avLst/>
          </a:prstGeom>
        </p:spPr>
      </p:pic>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5cc6e1f36e4467b">
            <a:extLst>
              <a:ext uri="{96DAC541-7B7A-43D3-8B79-37D633B846F1}">
                <asvg:svgBlip xmlns:asvg="http://schemas.microsoft.com/office/drawing/2016/SVG/main" r:embed="Rc1999b0d55684ac3"/>
              </a:ext>
            </a:extLst>
          </a:blip>
          <a:stretch xmlns:a="http://schemas.openxmlformats.org/drawingml/2006/main"/>
        </p:blipFill>
        <p:spPr>
          <a:xfrm xmlns:a="http://schemas.openxmlformats.org/drawingml/2006/main">
            <a:off x="4750594" y="2183160"/>
            <a:ext cx="2690664" cy="347663"/>
          </a:xfrm>
          <a:prstGeom xmlns:a="http://schemas.openxmlformats.org/drawingml/2006/main" prst="rect">
            <a:avLst/>
          </a:prstGeom>
        </p:spPr>
      </p:pic>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9c5feb6ce6d84822">
            <a:extLst>
              <a:ext uri="{96DAC541-7B7A-43D3-8B79-37D633B846F1}">
                <asvg:svgBlip xmlns:asvg="http://schemas.microsoft.com/office/drawing/2016/SVG/main" r:embed="Rc462c074340a41f1"/>
              </a:ext>
            </a:extLst>
          </a:blip>
          <a:stretch xmlns:a="http://schemas.openxmlformats.org/drawingml/2006/main"/>
        </p:blipFill>
        <p:spPr>
          <a:xfrm xmlns:a="http://schemas.openxmlformats.org/drawingml/2006/main">
            <a:off x="3423196" y="3016002"/>
            <a:ext cx="5345460" cy="798761"/>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B5F47DD-7C39-4AAC-85EA-6EF16B6F5D3C}"/>
              </a:ext>
            </a:extLst>
          </p:cNvPr>
          <p:cNvSpPr>
            <a:spLocks xmlns:a="http://schemas.openxmlformats.org/drawingml/2006/main" noGrp="1"/>
          </p:cNvSpPr>
          <p:nvPr/>
        </p:nvSpPr>
        <p:spPr>
          <a:xfrm xmlns:a="http://schemas.openxmlformats.org/drawingml/2006/main">
            <a:off x="742950" y="504825"/>
            <a:ext cx="5644604"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06 / THE ALGEBRA OF PARALLEL EVALUATION</a:t>
            </a:r>
          </a:p>
        </p:txBody>
      </p:sp>
      <p:sp>
        <p:nvSpPr>
          <p:cNvPr id="9" name="">
            <a:extLst xmlns:a="http://schemas.openxmlformats.org/drawingml/2006/main">
              <a:ext uri="{FF2B5EF4-FFF2-40B4-BE49-F238E27FC236}">
                <a16:creationId xmlns:a16="http://schemas.microsoft.com/office/drawing/2014/main" id="{123BE1DD-E7DA-4AF7-AD18-061058872169}"/>
              </a:ext>
            </a:extLst>
          </p:cNvPr>
          <p:cNvSpPr>
            <a:spLocks xmlns:a="http://schemas.openxmlformats.org/drawingml/2006/main" noGrp="1"/>
          </p:cNvSpPr>
          <p:nvPr/>
        </p:nvSpPr>
        <p:spPr>
          <a:xfrm xmlns:a="http://schemas.openxmlformats.org/drawingml/2006/main">
            <a:off x="742950" y="781050"/>
            <a:ext cx="6671072"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Why affine updates admit a scan</a:t>
            </a:r>
          </a:p>
        </p:txBody>
      </p:sp>
      <p:sp>
        <p:nvSpPr>
          <p:cNvPr id="10" name="">
            <a:extLst xmlns:a="http://schemas.openxmlformats.org/drawingml/2006/main">
              <a:ext uri="{FF2B5EF4-FFF2-40B4-BE49-F238E27FC236}">
                <a16:creationId xmlns:a16="http://schemas.microsoft.com/office/drawing/2014/main" id="{6BAD553B-9E94-4367-8A0E-23619851D8A6}"/>
              </a:ext>
            </a:extLst>
          </p:cNvPr>
          <p:cNvSpPr>
            <a:spLocks xmlns:a="http://schemas.openxmlformats.org/drawingml/2006/main" noGrp="1"/>
          </p:cNvSpPr>
          <p:nvPr/>
        </p:nvSpPr>
        <p:spPr>
          <a:xfrm xmlns:a="http://schemas.openxmlformats.org/drawingml/2006/main">
            <a:off x="742950" y="1520130"/>
            <a:ext cx="6063407"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Fix a layer’s input sequence. Represent one transition by </a:t>
            </a:r>
          </a:p>
        </p:txBody>
      </p:sp>
      <p:sp>
        <p:nvSpPr>
          <p:cNvPr id="11" name="">
            <a:extLst xmlns:a="http://schemas.openxmlformats.org/drawingml/2006/main">
              <a:ext uri="{FF2B5EF4-FFF2-40B4-BE49-F238E27FC236}">
                <a16:creationId xmlns:a16="http://schemas.microsoft.com/office/drawing/2014/main" id="{75444E16-172C-4B1A-AEDF-E7FD81200C0A}"/>
              </a:ext>
            </a:extLst>
          </p:cNvPr>
          <p:cNvSpPr>
            <a:spLocks xmlns:a="http://schemas.openxmlformats.org/drawingml/2006/main" noGrp="1"/>
          </p:cNvSpPr>
          <p:nvPr/>
        </p:nvSpPr>
        <p:spPr>
          <a:xfrm xmlns:a="http://schemas.openxmlformats.org/drawingml/2006/main">
            <a:off x="7468791" y="1520130"/>
            <a:ext cx="234702"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a:t>
            </a:r>
          </a:p>
        </p:txBody>
      </p:sp>
      <p:sp>
        <p:nvSpPr>
          <p:cNvPr id="12" name="">
            <a:extLst xmlns:a="http://schemas.openxmlformats.org/drawingml/2006/main">
              <a:ext uri="{FF2B5EF4-FFF2-40B4-BE49-F238E27FC236}">
                <a16:creationId xmlns:a16="http://schemas.microsoft.com/office/drawing/2014/main" id="{EE614345-B4AD-46A2-BC21-28E4EBFF1801}"/>
              </a:ext>
            </a:extLst>
          </p:cNvPr>
          <p:cNvSpPr>
            <a:spLocks xmlns:a="http://schemas.openxmlformats.org/drawingml/2006/main" noGrp="1"/>
          </p:cNvSpPr>
          <p:nvPr/>
        </p:nvSpPr>
        <p:spPr>
          <a:xfrm xmlns:a="http://schemas.openxmlformats.org/drawingml/2006/main">
            <a:off x="742950" y="4094708"/>
            <a:ext cx="330532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0A0A0A"/>
                </a:solidFill>
                <a:latin typeface="Space Grotesk"/>
                <a:ea typeface="Space Grotesk"/>
                <a:cs typeface="Space Grotesk"/>
              </a:defRPr>
            </a:pPr>
            <a:r>
              <a:rPr sz="1950" b="1" i="0" spc="0">
                <a:solidFill>
                  <a:srgbClr val="0A0A0A"/>
                </a:solidFill>
                <a:latin typeface="Space Grotesk"/>
                <a:ea typeface="Space Grotesk"/>
                <a:cs typeface="Space Grotesk"/>
              </a:rPr>
              <a:t>Closed under composition</a:t>
            </a:r>
          </a:p>
        </p:txBody>
      </p:sp>
      <p:sp>
        <p:nvSpPr>
          <p:cNvPr id="13" name="">
            <a:extLst xmlns:a="http://schemas.openxmlformats.org/drawingml/2006/main">
              <a:ext uri="{FF2B5EF4-FFF2-40B4-BE49-F238E27FC236}">
                <a16:creationId xmlns:a16="http://schemas.microsoft.com/office/drawing/2014/main" id="{BC4DD73A-0CA6-4FEE-B332-400B2E557807}"/>
              </a:ext>
            </a:extLst>
          </p:cNvPr>
          <p:cNvSpPr>
            <a:spLocks xmlns:a="http://schemas.openxmlformats.org/drawingml/2006/main" noGrp="1"/>
          </p:cNvSpPr>
          <p:nvPr/>
        </p:nvSpPr>
        <p:spPr>
          <a:xfrm xmlns:a="http://schemas.openxmlformats.org/drawingml/2006/main">
            <a:off x="742950" y="4547146"/>
            <a:ext cx="49625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A segment of updates is still one affine map.</a:t>
            </a:r>
          </a:p>
        </p:txBody>
      </p:sp>
      <p:sp>
        <p:nvSpPr>
          <p:cNvPr id="14" name="">
            <a:extLst xmlns:a="http://schemas.openxmlformats.org/drawingml/2006/main">
              <a:ext uri="{FF2B5EF4-FFF2-40B4-BE49-F238E27FC236}">
                <a16:creationId xmlns:a16="http://schemas.microsoft.com/office/drawing/2014/main" id="{73F61F6C-A3B6-4B56-A011-726559DEC7C3}"/>
              </a:ext>
            </a:extLst>
          </p:cNvPr>
          <p:cNvSpPr>
            <a:spLocks xmlns:a="http://schemas.openxmlformats.org/drawingml/2006/main" noGrp="1"/>
          </p:cNvSpPr>
          <p:nvPr/>
        </p:nvSpPr>
        <p:spPr>
          <a:xfrm xmlns:a="http://schemas.openxmlformats.org/drawingml/2006/main">
            <a:off x="742950" y="4878586"/>
            <a:ext cx="376431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Prefix composition is associative.</a:t>
            </a:r>
          </a:p>
        </p:txBody>
      </p:sp>
      <p:sp>
        <p:nvSpPr>
          <p:cNvPr id="15" name="">
            <a:extLst xmlns:a="http://schemas.openxmlformats.org/drawingml/2006/main">
              <a:ext uri="{FF2B5EF4-FFF2-40B4-BE49-F238E27FC236}">
                <a16:creationId xmlns:a16="http://schemas.microsoft.com/office/drawing/2014/main" id="{2F5EDE90-D10E-4E38-B9BC-F2F52B2849F3}"/>
              </a:ext>
            </a:extLst>
          </p:cNvPr>
          <p:cNvSpPr>
            <a:spLocks xmlns:a="http://schemas.openxmlformats.org/drawingml/2006/main" noGrp="1"/>
          </p:cNvSpPr>
          <p:nvPr/>
        </p:nvSpPr>
        <p:spPr>
          <a:xfrm xmlns:a="http://schemas.openxmlformats.org/drawingml/2006/main">
            <a:off x="6305550" y="4094708"/>
            <a:ext cx="2990999"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0A0A0A"/>
                </a:solidFill>
                <a:latin typeface="Space Grotesk"/>
                <a:ea typeface="Space Grotesk"/>
                <a:cs typeface="Space Grotesk"/>
              </a:defRPr>
            </a:pPr>
            <a:r>
              <a:rPr sz="1950" b="1" i="0" spc="0">
                <a:solidFill>
                  <a:srgbClr val="0A0A0A"/>
                </a:solidFill>
                <a:latin typeface="Space Grotesk"/>
                <a:ea typeface="Space Grotesk"/>
                <a:cs typeface="Space Grotesk"/>
              </a:rPr>
              <a:t>Structure controls cost</a:t>
            </a:r>
          </a:p>
        </p:txBody>
      </p:sp>
      <p:sp>
        <p:nvSpPr>
          <p:cNvPr id="16" name="">
            <a:extLst xmlns:a="http://schemas.openxmlformats.org/drawingml/2006/main">
              <a:ext uri="{FF2B5EF4-FFF2-40B4-BE49-F238E27FC236}">
                <a16:creationId xmlns:a16="http://schemas.microsoft.com/office/drawing/2014/main" id="{FE8C261F-1FAA-4C5C-938E-33F683B66972}"/>
              </a:ext>
            </a:extLst>
          </p:cNvPr>
          <p:cNvSpPr>
            <a:spLocks xmlns:a="http://schemas.openxmlformats.org/drawingml/2006/main" noGrp="1"/>
          </p:cNvSpPr>
          <p:nvPr/>
        </p:nvSpPr>
        <p:spPr>
          <a:xfrm xmlns:a="http://schemas.openxmlformats.org/drawingml/2006/main">
            <a:off x="6305550" y="4547146"/>
            <a:ext cx="5112544"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Additive, diagonal, scalar, and low-rank forms</a:t>
            </a:r>
          </a:p>
        </p:txBody>
      </p:sp>
      <p:sp>
        <p:nvSpPr>
          <p:cNvPr id="17" name="">
            <a:extLst xmlns:a="http://schemas.openxmlformats.org/drawingml/2006/main">
              <a:ext uri="{FF2B5EF4-FFF2-40B4-BE49-F238E27FC236}">
                <a16:creationId xmlns:a16="http://schemas.microsoft.com/office/drawing/2014/main" id="{BD078A83-609B-470B-938F-9815C00128C9}"/>
              </a:ext>
            </a:extLst>
          </p:cNvPr>
          <p:cNvSpPr>
            <a:spLocks xmlns:a="http://schemas.openxmlformats.org/drawingml/2006/main" noGrp="1"/>
          </p:cNvSpPr>
          <p:nvPr/>
        </p:nvSpPr>
        <p:spPr>
          <a:xfrm xmlns:a="http://schemas.openxmlformats.org/drawingml/2006/main">
            <a:off x="6305550" y="4878586"/>
            <a:ext cx="386119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support efficient implementations.</a:t>
            </a:r>
          </a:p>
        </p:txBody>
      </p:sp>
      <p:sp>
        <p:nvSpPr>
          <p:cNvPr id="18" name="">
            <a:extLst xmlns:a="http://schemas.openxmlformats.org/drawingml/2006/main">
              <a:ext uri="{FF2B5EF4-FFF2-40B4-BE49-F238E27FC236}">
                <a16:creationId xmlns:a16="http://schemas.microsoft.com/office/drawing/2014/main" id="{A2D65F64-B401-4DA6-9EB2-B8F9A131E804}"/>
              </a:ext>
            </a:extLst>
          </p:cNvPr>
          <p:cNvSpPr>
            <a:spLocks xmlns:a="http://schemas.openxmlformats.org/drawingml/2006/main" noGrp="1"/>
          </p:cNvSpPr>
          <p:nvPr/>
        </p:nvSpPr>
        <p:spPr>
          <a:xfrm xmlns:a="http://schemas.openxmlformats.org/drawingml/2006/main">
            <a:off x="742950" y="5533876"/>
            <a:ext cx="1045175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2175" b="0" i="0" spc="0">
                <a:solidFill>
                  <a:srgbClr val="0A0A0A"/>
                </a:solidFill>
                <a:latin typeface="Space Grotesk"/>
                <a:ea typeface="Space Grotesk"/>
                <a:cs typeface="Space Grotesk"/>
              </a:defRPr>
            </a:pPr>
            <a:r>
              <a:rPr sz="2175" b="0" i="0" spc="0">
                <a:solidFill>
                  <a:srgbClr val="0A0A0A"/>
                </a:solidFill>
                <a:latin typeface="Space Grotesk"/>
                <a:ea typeface="Space Grotesk"/>
                <a:cs typeface="Space Grotesk"/>
              </a:rPr>
              <a:t>A general nonlinear recurrence has no comparable fixed-size affine summary.</a:t>
            </a:r>
          </a:p>
        </p:txBody>
      </p:sp>
      <p:sp>
        <p:nvSpPr>
          <p:cNvPr id="19" name="">
            <a:extLst xmlns:a="http://schemas.openxmlformats.org/drawingml/2006/main">
              <a:ext uri="{FF2B5EF4-FFF2-40B4-BE49-F238E27FC236}">
                <a16:creationId xmlns:a16="http://schemas.microsoft.com/office/drawing/2014/main" id="{25172510-5CEF-425A-968D-65383F835975}"/>
              </a:ext>
            </a:extLst>
          </p:cNvPr>
          <p:cNvSpPr>
            <a:spLocks xmlns:a="http://schemas.openxmlformats.org/drawingml/2006/main" noGrp="1"/>
          </p:cNvSpPr>
          <p:nvPr/>
        </p:nvSpPr>
        <p:spPr>
          <a:xfrm xmlns:a="http://schemas.openxmlformats.org/drawingml/2006/main">
            <a:off x="742950" y="6061770"/>
            <a:ext cx="195203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Note / Structured transitions</a:t>
            </a:r>
          </a:p>
        </p:txBody>
      </p:sp>
      <p:sp>
        <p:nvSpPr>
          <p:cNvPr id="20" name="">
            <a:extLst xmlns:a="http://schemas.openxmlformats.org/drawingml/2006/main">
              <a:ext uri="{FF2B5EF4-FFF2-40B4-BE49-F238E27FC236}">
                <a16:creationId xmlns:a16="http://schemas.microsoft.com/office/drawing/2014/main" id="{85C518DF-BDEE-4E4B-AE85-B354613062ED}"/>
              </a:ext>
            </a:extLst>
          </p:cNvPr>
          <p:cNvSpPr>
            <a:spLocks xmlns:a="http://schemas.openxmlformats.org/drawingml/2006/main" noGrp="1"/>
          </p:cNvSpPr>
          <p:nvPr/>
        </p:nvSpPr>
        <p:spPr>
          <a:xfrm xmlns:a="http://schemas.openxmlformats.org/drawingml/2006/main">
            <a:off x="2523530"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21" name="">
            <a:extLst xmlns:a="http://schemas.openxmlformats.org/drawingml/2006/main">
              <a:ext uri="{FF2B5EF4-FFF2-40B4-BE49-F238E27FC236}">
                <a16:creationId xmlns:a16="http://schemas.microsoft.com/office/drawing/2014/main" id="{D6E00E69-1B55-4457-88B8-3C53A14CBB38}"/>
              </a:ext>
            </a:extLst>
          </p:cNvPr>
          <p:cNvSpPr>
            <a:spLocks xmlns:a="http://schemas.openxmlformats.org/drawingml/2006/main" noGrp="1"/>
          </p:cNvSpPr>
          <p:nvPr/>
        </p:nvSpPr>
        <p:spPr>
          <a:xfrm xmlns:a="http://schemas.openxmlformats.org/drawingml/2006/main">
            <a:off x="2646611" y="6061770"/>
            <a:ext cx="156329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Mamba / Parallel scan</a:t>
            </a:r>
          </a:p>
        </p:txBody>
      </p:sp>
      <p:sp>
        <p:nvSpPr>
          <p:cNvPr id="22" name="">
            <a:extLst xmlns:a="http://schemas.openxmlformats.org/drawingml/2006/main">
              <a:ext uri="{FF2B5EF4-FFF2-40B4-BE49-F238E27FC236}">
                <a16:creationId xmlns:a16="http://schemas.microsoft.com/office/drawing/2014/main" id="{AA7C784C-56F9-45A9-811F-271CE8B7A81D}"/>
              </a:ext>
            </a:extLst>
          </p:cNvPr>
          <p:cNvSpPr>
            <a:spLocks xmlns:a="http://schemas.openxmlformats.org/drawingml/2006/main" noGrp="1"/>
          </p:cNvSpPr>
          <p:nvPr/>
        </p:nvSpPr>
        <p:spPr>
          <a:xfrm xmlns:a="http://schemas.openxmlformats.org/drawingml/2006/main">
            <a:off x="4038451"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23" name="">
            <a:extLst xmlns:a="http://schemas.openxmlformats.org/drawingml/2006/main">
              <a:ext uri="{FF2B5EF4-FFF2-40B4-BE49-F238E27FC236}">
                <a16:creationId xmlns:a16="http://schemas.microsoft.com/office/drawing/2014/main" id="{AF342D6E-5D92-4560-910F-34427541EFA5}"/>
              </a:ext>
            </a:extLst>
          </p:cNvPr>
          <p:cNvSpPr>
            <a:spLocks xmlns:a="http://schemas.openxmlformats.org/drawingml/2006/main" noGrp="1"/>
          </p:cNvSpPr>
          <p:nvPr/>
        </p:nvSpPr>
        <p:spPr>
          <a:xfrm xmlns:a="http://schemas.openxmlformats.org/drawingml/2006/main">
            <a:off x="4161532" y="6061770"/>
            <a:ext cx="1719114"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DeltaNet / Parallelization</a:t>
            </a:r>
          </a:p>
        </p:txBody>
      </p:sp>
      <p:sp>
        <p:nvSpPr>
          <p:cNvPr id="24" name="">
            <a:extLst xmlns:a="http://schemas.openxmlformats.org/drawingml/2006/main">
              <a:ext uri="{FF2B5EF4-FFF2-40B4-BE49-F238E27FC236}">
                <a16:creationId xmlns:a16="http://schemas.microsoft.com/office/drawing/2014/main" id="{1FBC4461-E3D7-465A-BF12-FB9FE6DE8172}"/>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07 / 14</a:t>
            </a:r>
          </a:p>
        </p:txBody>
      </p:sp>
    </p:spTree>
    <p:extLst>
      <p:ext uri="{BB962C8B-B14F-4D97-AF65-F5344CB8AC3E}">
        <p14:creationId xmlns:p14="http://schemas.microsoft.com/office/powerpoint/2010/main" val="20651182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fb0cafd330d44eef">
            <a:extLst>
              <a:ext uri="{96DAC541-7B7A-43D3-8B79-37D633B846F1}">
                <asvg:svgBlip xmlns:asvg="http://schemas.microsoft.com/office/drawing/2016/SVG/main" r:embed="Rbe95eae7ff2843c5"/>
              </a:ext>
            </a:extLst>
          </a:blip>
          <a:stretch xmlns:a="http://schemas.openxmlformats.org/drawingml/2006/main"/>
        </p:blipFill>
        <p:spPr>
          <a:xfrm xmlns:a="http://schemas.openxmlformats.org/drawingml/2006/main">
            <a:off x="1361166" y="1562100"/>
            <a:ext cx="4383318" cy="4324350"/>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458cde4b2fd4cfc">
            <a:extLst>
              <a:ext uri="{96DAC541-7B7A-43D3-8B79-37D633B846F1}">
                <asvg:svgBlip xmlns:asvg="http://schemas.microsoft.com/office/drawing/2016/SVG/main" r:embed="Rea45f4a68a4d4e1a"/>
              </a:ext>
            </a:extLst>
          </a:blip>
          <a:stretch xmlns:a="http://schemas.openxmlformats.org/drawingml/2006/main"/>
        </p:blipFill>
        <p:spPr>
          <a:xfrm xmlns:a="http://schemas.openxmlformats.org/drawingml/2006/main">
            <a:off x="9172129" y="2115145"/>
            <a:ext cx="217587" cy="162223"/>
          </a:xfrm>
          <a:prstGeom xmlns:a="http://schemas.openxmlformats.org/drawingml/2006/main" prst="rect">
            <a:avLst/>
          </a:prstGeom>
        </p:spPr>
      </p:pic>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498f91020b404369">
            <a:extLst>
              <a:ext uri="{96DAC541-7B7A-43D3-8B79-37D633B846F1}">
                <asvg:svgBlip xmlns:asvg="http://schemas.microsoft.com/office/drawing/2016/SVG/main" r:embed="R70113fee8da2420b"/>
              </a:ext>
            </a:extLst>
          </a:blip>
          <a:stretch xmlns:a="http://schemas.openxmlformats.org/drawingml/2006/main"/>
        </p:blipFill>
        <p:spPr>
          <a:xfrm xmlns:a="http://schemas.openxmlformats.org/drawingml/2006/main">
            <a:off x="6724650" y="2367558"/>
            <a:ext cx="502741" cy="251668"/>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870741b41c94e20">
            <a:extLst>
              <a:ext uri="{96DAC541-7B7A-43D3-8B79-37D633B846F1}">
                <asvg:svgBlip xmlns:asvg="http://schemas.microsoft.com/office/drawing/2016/SVG/main" r:embed="R3780fd040c704cbb"/>
              </a:ext>
            </a:extLst>
          </a:blip>
          <a:stretch xmlns:a="http://schemas.openxmlformats.org/drawingml/2006/main"/>
        </p:blipFill>
        <p:spPr>
          <a:xfrm xmlns:a="http://schemas.openxmlformats.org/drawingml/2006/main">
            <a:off x="7452866" y="3359944"/>
            <a:ext cx="217587" cy="162223"/>
          </a:xfrm>
          <a:prstGeom xmlns:a="http://schemas.openxmlformats.org/drawingml/2006/main" prst="rect">
            <a:avLst/>
          </a:prstGeom>
        </p:spPr>
      </p:pic>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9bb0d60ef7434bb4">
            <a:extLst>
              <a:ext uri="{96DAC541-7B7A-43D3-8B79-37D633B846F1}">
                <asvg:svgBlip xmlns:asvg="http://schemas.microsoft.com/office/drawing/2016/SVG/main" r:embed="R59e756301a654469"/>
              </a:ext>
            </a:extLst>
          </a:blip>
          <a:stretch xmlns:a="http://schemas.openxmlformats.org/drawingml/2006/main"/>
        </p:blipFill>
        <p:spPr>
          <a:xfrm xmlns:a="http://schemas.openxmlformats.org/drawingml/2006/main">
            <a:off x="7454205" y="3677543"/>
            <a:ext cx="462855" cy="17591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9076EDA-8AE6-4653-921C-33DD768FBEEA}"/>
              </a:ext>
            </a:extLst>
          </p:cNvPr>
          <p:cNvSpPr>
            <a:spLocks xmlns:a="http://schemas.openxmlformats.org/drawingml/2006/main" noGrp="1"/>
          </p:cNvSpPr>
          <p:nvPr/>
        </p:nvSpPr>
        <p:spPr>
          <a:xfrm xmlns:a="http://schemas.openxmlformats.org/drawingml/2006/main">
            <a:off x="742950" y="504825"/>
            <a:ext cx="5032474"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07 / RECURRENT LOOPED TRANSFORMER</a:t>
            </a:r>
          </a:p>
        </p:txBody>
      </p:sp>
      <p:sp>
        <p:nvSpPr>
          <p:cNvPr id="7" name="">
            <a:extLst xmlns:a="http://schemas.openxmlformats.org/drawingml/2006/main">
              <a:ext uri="{FF2B5EF4-FFF2-40B4-BE49-F238E27FC236}">
                <a16:creationId xmlns:a16="http://schemas.microsoft.com/office/drawing/2014/main" id="{043A89D4-03C9-4554-9B95-BCAB7D591E82}"/>
              </a:ext>
            </a:extLst>
          </p:cNvPr>
          <p:cNvSpPr>
            <a:spLocks xmlns:a="http://schemas.openxmlformats.org/drawingml/2006/main" noGrp="1"/>
          </p:cNvSpPr>
          <p:nvPr/>
        </p:nvSpPr>
        <p:spPr>
          <a:xfrm xmlns:a="http://schemas.openxmlformats.org/drawingml/2006/main">
            <a:off x="742950" y="781050"/>
            <a:ext cx="96964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RLT: a Transformer decoder as the recurrent cell</a:t>
            </a:r>
          </a:p>
        </p:txBody>
      </p:sp>
      <p:sp>
        <p:nvSpPr>
          <p:cNvPr id="8" name="">
            <a:extLst xmlns:a="http://schemas.openxmlformats.org/drawingml/2006/main">
              <a:ext uri="{FF2B5EF4-FFF2-40B4-BE49-F238E27FC236}">
                <a16:creationId xmlns:a16="http://schemas.microsoft.com/office/drawing/2014/main" id="{0B6CDC46-F545-483F-AB6B-239A039F9A78}"/>
              </a:ext>
            </a:extLst>
          </p:cNvPr>
          <p:cNvSpPr>
            <a:spLocks xmlns:a="http://schemas.openxmlformats.org/drawingml/2006/main" noGrp="1"/>
          </p:cNvSpPr>
          <p:nvPr/>
        </p:nvSpPr>
        <p:spPr>
          <a:xfrm xmlns:a="http://schemas.openxmlformats.org/drawingml/2006/main">
            <a:off x="6724650" y="1577578"/>
            <a:ext cx="201498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0A0A0A"/>
                </a:solidFill>
                <a:latin typeface="Space Grotesk"/>
                <a:ea typeface="Space Grotesk"/>
                <a:cs typeface="Space Grotesk"/>
              </a:defRPr>
            </a:pPr>
            <a:r>
              <a:rPr sz="1950" b="1" i="0" spc="0">
                <a:solidFill>
                  <a:srgbClr val="0A0A0A"/>
                </a:solidFill>
                <a:latin typeface="Space Grotesk"/>
                <a:ea typeface="Space Grotesk"/>
                <a:cs typeface="Space Grotesk"/>
              </a:rPr>
              <a:t>Causal encoder</a:t>
            </a:r>
          </a:p>
        </p:txBody>
      </p:sp>
      <p:sp>
        <p:nvSpPr>
          <p:cNvPr id="9" name="">
            <a:extLst xmlns:a="http://schemas.openxmlformats.org/drawingml/2006/main">
              <a:ext uri="{FF2B5EF4-FFF2-40B4-BE49-F238E27FC236}">
                <a16:creationId xmlns:a16="http://schemas.microsoft.com/office/drawing/2014/main" id="{AFD1D1CD-B600-409A-95D0-C0D7C2447D2B}"/>
              </a:ext>
            </a:extLst>
          </p:cNvPr>
          <p:cNvSpPr>
            <a:spLocks xmlns:a="http://schemas.openxmlformats.org/drawingml/2006/main" noGrp="1"/>
          </p:cNvSpPr>
          <p:nvPr/>
        </p:nvSpPr>
        <p:spPr>
          <a:xfrm xmlns:a="http://schemas.openxmlformats.org/drawingml/2006/main">
            <a:off x="6724650" y="2015728"/>
            <a:ext cx="2618929"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Known tokens produce </a:t>
            </a:r>
          </a:p>
        </p:txBody>
      </p:sp>
      <p:sp>
        <p:nvSpPr>
          <p:cNvPr id="10" name="">
            <a:extLst xmlns:a="http://schemas.openxmlformats.org/drawingml/2006/main">
              <a:ext uri="{FF2B5EF4-FFF2-40B4-BE49-F238E27FC236}">
                <a16:creationId xmlns:a16="http://schemas.microsoft.com/office/drawing/2014/main" id="{0661EFEA-734E-4C8A-8443-2807319B0804}"/>
              </a:ext>
            </a:extLst>
          </p:cNvPr>
          <p:cNvSpPr>
            <a:spLocks xmlns:a="http://schemas.openxmlformats.org/drawingml/2006/main" noGrp="1"/>
          </p:cNvSpPr>
          <p:nvPr/>
        </p:nvSpPr>
        <p:spPr>
          <a:xfrm xmlns:a="http://schemas.openxmlformats.org/drawingml/2006/main">
            <a:off x="9389715" y="2015728"/>
            <a:ext cx="2189262"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 and prefix memory</a:t>
            </a:r>
          </a:p>
        </p:txBody>
      </p:sp>
      <p:sp>
        <p:nvSpPr>
          <p:cNvPr id="11" name="">
            <a:extLst xmlns:a="http://schemas.openxmlformats.org/drawingml/2006/main">
              <a:ext uri="{FF2B5EF4-FFF2-40B4-BE49-F238E27FC236}">
                <a16:creationId xmlns:a16="http://schemas.microsoft.com/office/drawing/2014/main" id="{B12BF4F3-725A-4845-812A-0F57414396C8}"/>
              </a:ext>
            </a:extLst>
          </p:cNvPr>
          <p:cNvSpPr>
            <a:spLocks xmlns:a="http://schemas.openxmlformats.org/drawingml/2006/main" noGrp="1"/>
          </p:cNvSpPr>
          <p:nvPr/>
        </p:nvSpPr>
        <p:spPr>
          <a:xfrm xmlns:a="http://schemas.openxmlformats.org/drawingml/2006/main">
            <a:off x="7227391" y="2333327"/>
            <a:ext cx="234702"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a:t>
            </a:r>
          </a:p>
        </p:txBody>
      </p:sp>
      <p:sp>
        <p:nvSpPr>
          <p:cNvPr id="12" name="">
            <a:extLst xmlns:a="http://schemas.openxmlformats.org/drawingml/2006/main">
              <a:ext uri="{FF2B5EF4-FFF2-40B4-BE49-F238E27FC236}">
                <a16:creationId xmlns:a16="http://schemas.microsoft.com/office/drawing/2014/main" id="{37121A56-6686-4766-86FA-7C28527AC48E}"/>
              </a:ext>
            </a:extLst>
          </p:cNvPr>
          <p:cNvSpPr>
            <a:spLocks xmlns:a="http://schemas.openxmlformats.org/drawingml/2006/main" noGrp="1"/>
          </p:cNvSpPr>
          <p:nvPr/>
        </p:nvSpPr>
        <p:spPr>
          <a:xfrm xmlns:a="http://schemas.openxmlformats.org/drawingml/2006/main">
            <a:off x="6724650" y="2822377"/>
            <a:ext cx="2075706"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0A0A0A"/>
                </a:solidFill>
                <a:latin typeface="Space Grotesk"/>
                <a:ea typeface="Space Grotesk"/>
                <a:cs typeface="Space Grotesk"/>
              </a:defRPr>
            </a:pPr>
            <a:r>
              <a:rPr sz="1950" b="1" i="0" spc="0">
                <a:solidFill>
                  <a:srgbClr val="0A0A0A"/>
                </a:solidFill>
                <a:latin typeface="Space Grotesk"/>
                <a:ea typeface="Space Grotesk"/>
                <a:cs typeface="Space Grotesk"/>
              </a:rPr>
              <a:t>Gated feedback</a:t>
            </a:r>
          </a:p>
        </p:txBody>
      </p:sp>
      <p:sp>
        <p:nvSpPr>
          <p:cNvPr id="13" name="">
            <a:extLst xmlns:a="http://schemas.openxmlformats.org/drawingml/2006/main">
              <a:ext uri="{FF2B5EF4-FFF2-40B4-BE49-F238E27FC236}">
                <a16:creationId xmlns:a16="http://schemas.microsoft.com/office/drawing/2014/main" id="{4812F137-3951-48F9-BDB9-AFD476E966B6}"/>
              </a:ext>
            </a:extLst>
          </p:cNvPr>
          <p:cNvSpPr>
            <a:spLocks xmlns:a="http://schemas.openxmlformats.org/drawingml/2006/main" noGrp="1"/>
          </p:cNvSpPr>
          <p:nvPr/>
        </p:nvSpPr>
        <p:spPr>
          <a:xfrm xmlns:a="http://schemas.openxmlformats.org/drawingml/2006/main">
            <a:off x="6724650" y="3260527"/>
            <a:ext cx="899666"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Merge </a:t>
            </a:r>
          </a:p>
        </p:txBody>
      </p:sp>
      <p:sp>
        <p:nvSpPr>
          <p:cNvPr id="14" name="">
            <a:extLst xmlns:a="http://schemas.openxmlformats.org/drawingml/2006/main">
              <a:ext uri="{FF2B5EF4-FFF2-40B4-BE49-F238E27FC236}">
                <a16:creationId xmlns:a16="http://schemas.microsoft.com/office/drawing/2014/main" id="{8110D263-E370-4E5F-970E-D8D4F4BBA12B}"/>
              </a:ext>
            </a:extLst>
          </p:cNvPr>
          <p:cNvSpPr>
            <a:spLocks xmlns:a="http://schemas.openxmlformats.org/drawingml/2006/main" noGrp="1"/>
          </p:cNvSpPr>
          <p:nvPr/>
        </p:nvSpPr>
        <p:spPr>
          <a:xfrm xmlns:a="http://schemas.openxmlformats.org/drawingml/2006/main">
            <a:off x="7670453" y="3260527"/>
            <a:ext cx="3433614"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 with the previous final decoder</a:t>
            </a:r>
          </a:p>
        </p:txBody>
      </p:sp>
      <p:sp>
        <p:nvSpPr>
          <p:cNvPr id="15" name="">
            <a:extLst xmlns:a="http://schemas.openxmlformats.org/drawingml/2006/main">
              <a:ext uri="{FF2B5EF4-FFF2-40B4-BE49-F238E27FC236}">
                <a16:creationId xmlns:a16="http://schemas.microsoft.com/office/drawing/2014/main" id="{20DA710E-CE2B-445B-A8E0-6492D0ADF8A0}"/>
              </a:ext>
            </a:extLst>
          </p:cNvPr>
          <p:cNvSpPr>
            <a:spLocks xmlns:a="http://schemas.openxmlformats.org/drawingml/2006/main" noGrp="1"/>
          </p:cNvSpPr>
          <p:nvPr/>
        </p:nvSpPr>
        <p:spPr>
          <a:xfrm xmlns:a="http://schemas.openxmlformats.org/drawingml/2006/main">
            <a:off x="6724650" y="3578126"/>
            <a:ext cx="90100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output </a:t>
            </a:r>
          </a:p>
        </p:txBody>
      </p:sp>
      <p:sp>
        <p:nvSpPr>
          <p:cNvPr id="16" name="">
            <a:extLst xmlns:a="http://schemas.openxmlformats.org/drawingml/2006/main">
              <a:ext uri="{FF2B5EF4-FFF2-40B4-BE49-F238E27FC236}">
                <a16:creationId xmlns:a16="http://schemas.microsoft.com/office/drawing/2014/main" id="{219F6EB5-2612-41B2-876D-D4D0EA527F1B}"/>
              </a:ext>
            </a:extLst>
          </p:cNvPr>
          <p:cNvSpPr>
            <a:spLocks xmlns:a="http://schemas.openxmlformats.org/drawingml/2006/main" noGrp="1"/>
          </p:cNvSpPr>
          <p:nvPr/>
        </p:nvSpPr>
        <p:spPr>
          <a:xfrm xmlns:a="http://schemas.openxmlformats.org/drawingml/2006/main">
            <a:off x="7917061" y="3578126"/>
            <a:ext cx="234702"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a:t>
            </a:r>
          </a:p>
        </p:txBody>
      </p:sp>
      <p:sp>
        <p:nvSpPr>
          <p:cNvPr id="17" name="">
            <a:extLst xmlns:a="http://schemas.openxmlformats.org/drawingml/2006/main">
              <a:ext uri="{FF2B5EF4-FFF2-40B4-BE49-F238E27FC236}">
                <a16:creationId xmlns:a16="http://schemas.microsoft.com/office/drawing/2014/main" id="{D86DD5D2-8A27-4A47-93AF-025534BEA2EB}"/>
              </a:ext>
            </a:extLst>
          </p:cNvPr>
          <p:cNvSpPr>
            <a:spLocks xmlns:a="http://schemas.openxmlformats.org/drawingml/2006/main" noGrp="1"/>
          </p:cNvSpPr>
          <p:nvPr/>
        </p:nvSpPr>
        <p:spPr>
          <a:xfrm xmlns:a="http://schemas.openxmlformats.org/drawingml/2006/main">
            <a:off x="6724650" y="4067175"/>
            <a:ext cx="2566243"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0A0A0A"/>
                </a:solidFill>
                <a:latin typeface="Space Grotesk"/>
                <a:ea typeface="Space Grotesk"/>
                <a:cs typeface="Space Grotesk"/>
              </a:defRPr>
            </a:pPr>
            <a:r>
              <a:rPr sz="1950" b="1" i="0" spc="0">
                <a:solidFill>
                  <a:srgbClr val="0A0A0A"/>
                </a:solidFill>
                <a:latin typeface="Space Grotesk"/>
                <a:ea typeface="Space Grotesk"/>
                <a:cs typeface="Space Grotesk"/>
              </a:rPr>
              <a:t>Full decoder update</a:t>
            </a:r>
          </a:p>
        </p:txBody>
      </p:sp>
      <p:sp>
        <p:nvSpPr>
          <p:cNvPr id="18" name="">
            <a:extLst xmlns:a="http://schemas.openxmlformats.org/drawingml/2006/main">
              <a:ext uri="{FF2B5EF4-FFF2-40B4-BE49-F238E27FC236}">
                <a16:creationId xmlns:a16="http://schemas.microsoft.com/office/drawing/2014/main" id="{F019BBD0-BADC-4147-ABD8-898EF89D18D8}"/>
              </a:ext>
            </a:extLst>
          </p:cNvPr>
          <p:cNvSpPr>
            <a:spLocks xmlns:a="http://schemas.openxmlformats.org/drawingml/2006/main" noGrp="1"/>
          </p:cNvSpPr>
          <p:nvPr/>
        </p:nvSpPr>
        <p:spPr>
          <a:xfrm xmlns:a="http://schemas.openxmlformats.org/drawingml/2006/main">
            <a:off x="6724650" y="4505325"/>
            <a:ext cx="474404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SWA, cross-attention, and an FFN transform</a:t>
            </a:r>
          </a:p>
        </p:txBody>
      </p:sp>
      <p:sp>
        <p:nvSpPr>
          <p:cNvPr id="19" name="">
            <a:extLst xmlns:a="http://schemas.openxmlformats.org/drawingml/2006/main">
              <a:ext uri="{FF2B5EF4-FFF2-40B4-BE49-F238E27FC236}">
                <a16:creationId xmlns:a16="http://schemas.microsoft.com/office/drawing/2014/main" id="{19C288F6-ED49-46EA-80C5-201F5AD5BDE6}"/>
              </a:ext>
            </a:extLst>
          </p:cNvPr>
          <p:cNvSpPr>
            <a:spLocks xmlns:a="http://schemas.openxmlformats.org/drawingml/2006/main" noGrp="1"/>
          </p:cNvSpPr>
          <p:nvPr/>
        </p:nvSpPr>
        <p:spPr>
          <a:xfrm xmlns:a="http://schemas.openxmlformats.org/drawingml/2006/main">
            <a:off x="6724650" y="4822924"/>
            <a:ext cx="1999357"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0A0A0A"/>
                </a:solidFill>
                <a:latin typeface="Inter"/>
                <a:ea typeface="Inter"/>
                <a:cs typeface="Inter"/>
              </a:defRPr>
            </a:pPr>
            <a:r>
              <a:rPr sz="1725" b="0" i="0" spc="0">
                <a:solidFill>
                  <a:srgbClr val="0A0A0A"/>
                </a:solidFill>
                <a:latin typeface="Inter"/>
                <a:ea typeface="Inter"/>
                <a:cs typeface="Inter"/>
              </a:rPr>
              <a:t>the merged input.</a:t>
            </a:r>
          </a:p>
        </p:txBody>
      </p:sp>
      <p:sp>
        <p:nvSpPr>
          <p:cNvPr id="20" name="">
            <a:extLst xmlns:a="http://schemas.openxmlformats.org/drawingml/2006/main">
              <a:ext uri="{FF2B5EF4-FFF2-40B4-BE49-F238E27FC236}">
                <a16:creationId xmlns:a16="http://schemas.microsoft.com/office/drawing/2014/main" id="{E6C39D05-6ED9-4897-9CA3-1B146C75C548}"/>
              </a:ext>
            </a:extLst>
          </p:cNvPr>
          <p:cNvSpPr>
            <a:spLocks xmlns:a="http://schemas.openxmlformats.org/drawingml/2006/main" noGrp="1"/>
          </p:cNvSpPr>
          <p:nvPr/>
        </p:nvSpPr>
        <p:spPr>
          <a:xfrm xmlns:a="http://schemas.openxmlformats.org/drawingml/2006/main">
            <a:off x="6724650" y="5235773"/>
            <a:ext cx="3542556"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6B6B6B"/>
                </a:solidFill>
                <a:latin typeface="Inter"/>
                <a:ea typeface="Inter"/>
                <a:cs typeface="Inter"/>
              </a:defRPr>
            </a:pPr>
            <a:r>
              <a:rPr sz="1725" b="0" i="0" spc="0">
                <a:solidFill>
                  <a:srgbClr val="6B6B6B"/>
                </a:solidFill>
                <a:latin typeface="Inter"/>
                <a:ea typeface="Inter"/>
                <a:cs typeface="Inter"/>
              </a:rPr>
              <a:t>SWA = sliding-window attention.</a:t>
            </a:r>
          </a:p>
        </p:txBody>
      </p:sp>
      <p:sp>
        <p:nvSpPr>
          <p:cNvPr id="21" name="">
            <a:extLst xmlns:a="http://schemas.openxmlformats.org/drawingml/2006/main">
              <a:ext uri="{FF2B5EF4-FFF2-40B4-BE49-F238E27FC236}">
                <a16:creationId xmlns:a16="http://schemas.microsoft.com/office/drawing/2014/main" id="{F70C3F5F-D3AD-4B10-BF2A-76FF5B2D9E4B}"/>
              </a:ext>
            </a:extLst>
          </p:cNvPr>
          <p:cNvSpPr>
            <a:spLocks xmlns:a="http://schemas.openxmlformats.org/drawingml/2006/main" noGrp="1"/>
          </p:cNvSpPr>
          <p:nvPr/>
        </p:nvSpPr>
        <p:spPr>
          <a:xfrm xmlns:a="http://schemas.openxmlformats.org/drawingml/2006/main">
            <a:off x="6724650" y="5553373"/>
            <a:ext cx="398621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6B6B6B"/>
                </a:solidFill>
                <a:latin typeface="Inter"/>
                <a:ea typeface="Inter"/>
                <a:cs typeface="Inter"/>
              </a:defRPr>
            </a:pPr>
            <a:r>
              <a:rPr sz="1725" b="0" i="0" spc="0">
                <a:solidFill>
                  <a:srgbClr val="6B6B6B"/>
                </a:solidFill>
                <a:latin typeface="Inter"/>
                <a:ea typeface="Inter"/>
                <a:cs typeface="Inter"/>
              </a:rPr>
              <a:t>Every output predicts the next token.</a:t>
            </a:r>
          </a:p>
        </p:txBody>
      </p:sp>
      <p:sp>
        <p:nvSpPr>
          <p:cNvPr id="22" name="">
            <a:extLst xmlns:a="http://schemas.openxmlformats.org/drawingml/2006/main">
              <a:ext uri="{FF2B5EF4-FFF2-40B4-BE49-F238E27FC236}">
                <a16:creationId xmlns:a16="http://schemas.microsoft.com/office/drawing/2014/main" id="{CC126461-F3AA-4A4A-AEA5-777C65FB8329}"/>
              </a:ext>
            </a:extLst>
          </p:cNvPr>
          <p:cNvSpPr>
            <a:spLocks xmlns:a="http://schemas.openxmlformats.org/drawingml/2006/main" noGrp="1"/>
          </p:cNvSpPr>
          <p:nvPr/>
        </p:nvSpPr>
        <p:spPr>
          <a:xfrm xmlns:a="http://schemas.openxmlformats.org/drawingml/2006/main">
            <a:off x="742950" y="6061770"/>
            <a:ext cx="3244304"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RLT / Encoder, gated merge, and decoder blocks</a:t>
            </a:r>
          </a:p>
        </p:txBody>
      </p:sp>
      <p:sp>
        <p:nvSpPr>
          <p:cNvPr id="23" name="">
            <a:extLst xmlns:a="http://schemas.openxmlformats.org/drawingml/2006/main">
              <a:ext uri="{FF2B5EF4-FFF2-40B4-BE49-F238E27FC236}">
                <a16:creationId xmlns:a16="http://schemas.microsoft.com/office/drawing/2014/main" id="{1F0489BD-96E1-4E62-9CBA-E550F96C4DD5}"/>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08 / 14</a:t>
            </a:r>
          </a:p>
        </p:txBody>
      </p:sp>
    </p:spTree>
    <p:extLst>
      <p:ext uri="{BB962C8B-B14F-4D97-AF65-F5344CB8AC3E}">
        <p14:creationId xmlns:p14="http://schemas.microsoft.com/office/powerpoint/2010/main" val="75223694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6C4D03B-41A0-40CC-9008-4BA70E605113}"/>
              </a:ext>
            </a:extLst>
          </p:cNvPr>
          <p:cNvSpPr>
            <a:spLocks xmlns:a="http://schemas.openxmlformats.org/drawingml/2006/main" noGrp="1"/>
          </p:cNvSpPr>
          <p:nvPr/>
        </p:nvSpPr>
        <p:spPr>
          <a:xfrm xmlns:a="http://schemas.openxmlformats.org/drawingml/2006/main">
            <a:off x="742950" y="1829693"/>
            <a:ext cx="10706100" cy="915442"/>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B6803DF-1821-46DD-8113-0198471642E1}"/>
              </a:ext>
            </a:extLst>
          </p:cNvPr>
          <p:cNvSpPr>
            <a:spLocks xmlns:a="http://schemas.openxmlformats.org/drawingml/2006/main" noGrp="1"/>
          </p:cNvSpPr>
          <p:nvPr/>
        </p:nvSpPr>
        <p:spPr>
          <a:xfrm xmlns:a="http://schemas.openxmlformats.org/drawingml/2006/main">
            <a:off x="742950" y="1829693"/>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F79A6DE-AF14-42DD-972C-B0A3553A64BD}"/>
              </a:ext>
            </a:extLst>
          </p:cNvPr>
          <p:cNvSpPr>
            <a:spLocks xmlns:a="http://schemas.openxmlformats.org/drawingml/2006/main" noGrp="1"/>
          </p:cNvSpPr>
          <p:nvPr/>
        </p:nvSpPr>
        <p:spPr>
          <a:xfrm xmlns:a="http://schemas.openxmlformats.org/drawingml/2006/main">
            <a:off x="742950" y="2735610"/>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A1C3C0F-1B58-47EC-B238-AA6EF1D78A67}"/>
              </a:ext>
            </a:extLst>
          </p:cNvPr>
          <p:cNvSpPr>
            <a:spLocks xmlns:a="http://schemas.openxmlformats.org/drawingml/2006/main" noGrp="1"/>
          </p:cNvSpPr>
          <p:nvPr/>
        </p:nvSpPr>
        <p:spPr>
          <a:xfrm xmlns:a="http://schemas.openxmlformats.org/drawingml/2006/main">
            <a:off x="742950" y="4022527"/>
            <a:ext cx="10706100" cy="723156"/>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E053D2B-5434-4614-8E8E-052521FAC87B}"/>
              </a:ext>
            </a:extLst>
          </p:cNvPr>
          <p:cNvSpPr>
            <a:spLocks xmlns:a="http://schemas.openxmlformats.org/drawingml/2006/main" noGrp="1"/>
          </p:cNvSpPr>
          <p:nvPr/>
        </p:nvSpPr>
        <p:spPr>
          <a:xfrm xmlns:a="http://schemas.openxmlformats.org/drawingml/2006/main">
            <a:off x="742950" y="4022527"/>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81936FB-AD6D-4DD1-B2B8-122B300E9DF0}"/>
              </a:ext>
            </a:extLst>
          </p:cNvPr>
          <p:cNvSpPr>
            <a:spLocks xmlns:a="http://schemas.openxmlformats.org/drawingml/2006/main" noGrp="1"/>
          </p:cNvSpPr>
          <p:nvPr/>
        </p:nvSpPr>
        <p:spPr>
          <a:xfrm xmlns:a="http://schemas.openxmlformats.org/drawingml/2006/main">
            <a:off x="742950" y="4736157"/>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747bed6082ff492a">
            <a:extLst>
              <a:ext uri="{96DAC541-7B7A-43D3-8B79-37D633B846F1}">
                <asvg:svgBlip xmlns:asvg="http://schemas.microsoft.com/office/drawing/2016/SVG/main" r:embed="Rca4ef28c114045c3"/>
              </a:ext>
            </a:extLst>
          </a:blip>
          <a:stretch xmlns:a="http://schemas.openxmlformats.org/drawingml/2006/main"/>
        </p:blipFill>
        <p:spPr>
          <a:xfrm xmlns:a="http://schemas.openxmlformats.org/drawingml/2006/main">
            <a:off x="3357860" y="1510308"/>
            <a:ext cx="1459409" cy="296466"/>
          </a:xfrm>
          <a:prstGeom xmlns:a="http://schemas.openxmlformats.org/drawingml/2006/main" prst="rect">
            <a:avLst/>
          </a:prstGeom>
        </p:spPr>
      </p:pic>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6cf17d104c0d45cf">
            <a:extLst>
              <a:ext uri="{96DAC541-7B7A-43D3-8B79-37D633B846F1}">
                <asvg:svgBlip xmlns:asvg="http://schemas.microsoft.com/office/drawing/2016/SVG/main" r:embed="R35f4070da0da45c5"/>
              </a:ext>
            </a:extLst>
          </a:blip>
          <a:stretch xmlns:a="http://schemas.openxmlformats.org/drawingml/2006/main"/>
        </p:blipFill>
        <p:spPr>
          <a:xfrm xmlns:a="http://schemas.openxmlformats.org/drawingml/2006/main">
            <a:off x="2966442" y="2004864"/>
            <a:ext cx="6258967" cy="565100"/>
          </a:xfrm>
          <a:prstGeom xmlns:a="http://schemas.openxmlformats.org/drawingml/2006/main" prst="rect">
            <a:avLst/>
          </a:prstGeom>
        </p:spPr>
      </p:pic>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17fefeffa06047bb">
            <a:extLst>
              <a:ext uri="{96DAC541-7B7A-43D3-8B79-37D633B846F1}">
                <asvg:svgBlip xmlns:asvg="http://schemas.microsoft.com/office/drawing/2016/SVG/main" r:embed="Re15a47a264624af6"/>
              </a:ext>
            </a:extLst>
          </a:blip>
          <a:stretch xmlns:a="http://schemas.openxmlformats.org/drawingml/2006/main"/>
        </p:blipFill>
        <p:spPr>
          <a:xfrm xmlns:a="http://schemas.openxmlformats.org/drawingml/2006/main">
            <a:off x="2649885" y="2986980"/>
            <a:ext cx="6892082" cy="793700"/>
          </a:xfrm>
          <a:prstGeom xmlns:a="http://schemas.openxmlformats.org/drawingml/2006/main" prst="rect">
            <a:avLst/>
          </a:prstGeom>
        </p:spPr>
      </p:pic>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fdc5f0cceb84937">
            <a:extLst>
              <a:ext uri="{96DAC541-7B7A-43D3-8B79-37D633B846F1}">
                <asvg:svgBlip xmlns:asvg="http://schemas.microsoft.com/office/drawing/2016/SVG/main" r:embed="R03f3ca3fa96c4561"/>
              </a:ext>
            </a:extLst>
          </a:blip>
          <a:stretch xmlns:a="http://schemas.openxmlformats.org/drawingml/2006/main"/>
        </p:blipFill>
        <p:spPr>
          <a:xfrm xmlns:a="http://schemas.openxmlformats.org/drawingml/2006/main">
            <a:off x="3075980" y="4235797"/>
            <a:ext cx="6039892" cy="317450"/>
          </a:xfrm>
          <a:prstGeom xmlns:a="http://schemas.openxmlformats.org/drawingml/2006/main" prst="rect">
            <a:avLst/>
          </a:prstGeom>
        </p:spPr>
      </p:pic>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84a4bf20187c4d9e">
            <a:extLst>
              <a:ext uri="{96DAC541-7B7A-43D3-8B79-37D633B846F1}">
                <asvg:svgBlip xmlns:asvg="http://schemas.microsoft.com/office/drawing/2016/SVG/main" r:embed="R5f392daa94f14ca2"/>
              </a:ext>
            </a:extLst>
          </a:blip>
          <a:stretch xmlns:a="http://schemas.openxmlformats.org/drawingml/2006/main"/>
        </p:blipFill>
        <p:spPr>
          <a:xfrm xmlns:a="http://schemas.openxmlformats.org/drawingml/2006/main">
            <a:off x="2314277" y="4991100"/>
            <a:ext cx="7563445" cy="352574"/>
          </a:xfrm>
          <a:prstGeom xmlns:a="http://schemas.openxmlformats.org/drawingml/2006/main" prst="rect">
            <a:avLst/>
          </a:prstGeom>
        </p:spPr>
      </p:pic>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7c3ce57595a74cbe">
            <a:extLst>
              <a:ext uri="{96DAC541-7B7A-43D3-8B79-37D633B846F1}">
                <asvg:svgBlip xmlns:asvg="http://schemas.microsoft.com/office/drawing/2016/SVG/main" r:embed="R623405e4f0c44b81"/>
              </a:ext>
            </a:extLst>
          </a:blip>
          <a:stretch xmlns:a="http://schemas.openxmlformats.org/drawingml/2006/main"/>
        </p:blipFill>
        <p:spPr>
          <a:xfrm xmlns:a="http://schemas.openxmlformats.org/drawingml/2006/main">
            <a:off x="3675459" y="5671989"/>
            <a:ext cx="218331" cy="162223"/>
          </a:xfrm>
          <a:prstGeom xmlns:a="http://schemas.openxmlformats.org/drawingml/2006/main" prst="rect">
            <a:avLst/>
          </a:prstGeom>
        </p:spPr>
      </p:pic>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5fc246f4b52d4409">
            <a:extLst>
              <a:ext uri="{96DAC541-7B7A-43D3-8B79-37D633B846F1}">
                <asvg:svgBlip xmlns:asvg="http://schemas.microsoft.com/office/drawing/2016/SVG/main" r:embed="Rf152d080fea2413c"/>
              </a:ext>
            </a:extLst>
          </a:blip>
          <a:stretch xmlns:a="http://schemas.openxmlformats.org/drawingml/2006/main"/>
        </p:blipFill>
        <p:spPr>
          <a:xfrm xmlns:a="http://schemas.openxmlformats.org/drawingml/2006/main">
            <a:off x="4403675" y="5562749"/>
            <a:ext cx="400496" cy="301228"/>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91B8AABD-C9B5-4DC6-8CC3-45070EEB245D}"/>
              </a:ext>
            </a:extLst>
          </p:cNvPr>
          <p:cNvSpPr>
            <a:spLocks xmlns:a="http://schemas.openxmlformats.org/drawingml/2006/main" noGrp="1"/>
          </p:cNvSpPr>
          <p:nvPr/>
        </p:nvSpPr>
        <p:spPr>
          <a:xfrm xmlns:a="http://schemas.openxmlformats.org/drawingml/2006/main">
            <a:off x="742950" y="504825"/>
            <a:ext cx="5137993"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08 / A NONLINEAR STATE-SPACE SYSTEM</a:t>
            </a:r>
          </a:p>
        </p:txBody>
      </p:sp>
      <p:sp>
        <p:nvSpPr>
          <p:cNvPr id="15" name="">
            <a:extLst xmlns:a="http://schemas.openxmlformats.org/drawingml/2006/main">
              <a:ext uri="{FF2B5EF4-FFF2-40B4-BE49-F238E27FC236}">
                <a16:creationId xmlns:a16="http://schemas.microsoft.com/office/drawing/2014/main" id="{FC1F5E85-CEDF-427A-BE25-F1120341F396}"/>
              </a:ext>
            </a:extLst>
          </p:cNvPr>
          <p:cNvSpPr>
            <a:spLocks xmlns:a="http://schemas.openxmlformats.org/drawingml/2006/main" noGrp="1"/>
          </p:cNvSpPr>
          <p:nvPr/>
        </p:nvSpPr>
        <p:spPr>
          <a:xfrm xmlns:a="http://schemas.openxmlformats.org/drawingml/2006/main">
            <a:off x="742950" y="781050"/>
            <a:ext cx="7854851"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RLT’s explicit state-transition function</a:t>
            </a:r>
          </a:p>
        </p:txBody>
      </p:sp>
      <p:sp>
        <p:nvSpPr>
          <p:cNvPr id="16" name="">
            <a:extLst xmlns:a="http://schemas.openxmlformats.org/drawingml/2006/main">
              <a:ext uri="{FF2B5EF4-FFF2-40B4-BE49-F238E27FC236}">
                <a16:creationId xmlns:a16="http://schemas.microsoft.com/office/drawing/2014/main" id="{81F223E9-08F7-4F97-9EC0-34A535308782}"/>
              </a:ext>
            </a:extLst>
          </p:cNvPr>
          <p:cNvSpPr>
            <a:spLocks xmlns:a="http://schemas.openxmlformats.org/drawingml/2006/main" noGrp="1"/>
          </p:cNvSpPr>
          <p:nvPr/>
        </p:nvSpPr>
        <p:spPr>
          <a:xfrm xmlns:a="http://schemas.openxmlformats.org/drawingml/2006/main">
            <a:off x="742950" y="1520130"/>
            <a:ext cx="278636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Complete decoder state: </a:t>
            </a:r>
          </a:p>
        </p:txBody>
      </p:sp>
      <p:sp>
        <p:nvSpPr>
          <p:cNvPr id="17" name="">
            <a:extLst xmlns:a="http://schemas.openxmlformats.org/drawingml/2006/main">
              <a:ext uri="{FF2B5EF4-FFF2-40B4-BE49-F238E27FC236}">
                <a16:creationId xmlns:a16="http://schemas.microsoft.com/office/drawing/2014/main" id="{E47B6997-980B-4E31-920C-359FF354850C}"/>
              </a:ext>
            </a:extLst>
          </p:cNvPr>
          <p:cNvSpPr>
            <a:spLocks xmlns:a="http://schemas.openxmlformats.org/drawingml/2006/main" noGrp="1"/>
          </p:cNvSpPr>
          <p:nvPr/>
        </p:nvSpPr>
        <p:spPr>
          <a:xfrm xmlns:a="http://schemas.openxmlformats.org/drawingml/2006/main">
            <a:off x="4817269" y="1520130"/>
            <a:ext cx="549027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including the feedback vector and local KV cache.</a:t>
            </a:r>
          </a:p>
        </p:txBody>
      </p:sp>
      <p:sp>
        <p:nvSpPr>
          <p:cNvPr id="18" name="">
            <a:extLst xmlns:a="http://schemas.openxmlformats.org/drawingml/2006/main">
              <a:ext uri="{FF2B5EF4-FFF2-40B4-BE49-F238E27FC236}">
                <a16:creationId xmlns:a16="http://schemas.microsoft.com/office/drawing/2014/main" id="{1996DE85-0036-4665-B8B6-A1FC02B480E8}"/>
              </a:ext>
            </a:extLst>
          </p:cNvPr>
          <p:cNvSpPr>
            <a:spLocks xmlns:a="http://schemas.openxmlformats.org/drawingml/2006/main" noGrp="1"/>
          </p:cNvSpPr>
          <p:nvPr/>
        </p:nvSpPr>
        <p:spPr>
          <a:xfrm xmlns:a="http://schemas.openxmlformats.org/drawingml/2006/main">
            <a:off x="742950" y="5572571"/>
            <a:ext cx="3103959"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One transition updates both </a:t>
            </a:r>
          </a:p>
        </p:txBody>
      </p:sp>
      <p:sp>
        <p:nvSpPr>
          <p:cNvPr id="19" name="">
            <a:extLst xmlns:a="http://schemas.openxmlformats.org/drawingml/2006/main">
              <a:ext uri="{FF2B5EF4-FFF2-40B4-BE49-F238E27FC236}">
                <a16:creationId xmlns:a16="http://schemas.microsoft.com/office/drawing/2014/main" id="{0E6D4AA5-2CCE-4943-8459-0534526FD45F}"/>
              </a:ext>
            </a:extLst>
          </p:cNvPr>
          <p:cNvSpPr>
            <a:spLocks xmlns:a="http://schemas.openxmlformats.org/drawingml/2006/main" noGrp="1"/>
          </p:cNvSpPr>
          <p:nvPr/>
        </p:nvSpPr>
        <p:spPr>
          <a:xfrm xmlns:a="http://schemas.openxmlformats.org/drawingml/2006/main">
            <a:off x="3893790" y="5572571"/>
            <a:ext cx="68133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and </a:t>
            </a:r>
          </a:p>
        </p:txBody>
      </p:sp>
      <p:sp>
        <p:nvSpPr>
          <p:cNvPr id="20" name="">
            <a:extLst xmlns:a="http://schemas.openxmlformats.org/drawingml/2006/main">
              <a:ext uri="{FF2B5EF4-FFF2-40B4-BE49-F238E27FC236}">
                <a16:creationId xmlns:a16="http://schemas.microsoft.com/office/drawing/2014/main" id="{EF4F2D19-3446-4E63-B3DC-4DB01957FF93}"/>
              </a:ext>
            </a:extLst>
          </p:cNvPr>
          <p:cNvSpPr>
            <a:spLocks xmlns:a="http://schemas.openxmlformats.org/drawingml/2006/main" noGrp="1"/>
          </p:cNvSpPr>
          <p:nvPr/>
        </p:nvSpPr>
        <p:spPr>
          <a:xfrm xmlns:a="http://schemas.openxmlformats.org/drawingml/2006/main">
            <a:off x="4804172" y="5572571"/>
            <a:ext cx="508664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 conditioned on encoder features and memory.</a:t>
            </a:r>
          </a:p>
        </p:txBody>
      </p:sp>
      <p:sp>
        <p:nvSpPr>
          <p:cNvPr id="21" name="">
            <a:extLst xmlns:a="http://schemas.openxmlformats.org/drawingml/2006/main">
              <a:ext uri="{FF2B5EF4-FFF2-40B4-BE49-F238E27FC236}">
                <a16:creationId xmlns:a16="http://schemas.microsoft.com/office/drawing/2014/main" id="{524B6E71-9D61-4684-8042-86F7573F1283}"/>
              </a:ext>
            </a:extLst>
          </p:cNvPr>
          <p:cNvSpPr>
            <a:spLocks xmlns:a="http://schemas.openxmlformats.org/drawingml/2006/main" noGrp="1"/>
          </p:cNvSpPr>
          <p:nvPr/>
        </p:nvSpPr>
        <p:spPr>
          <a:xfrm xmlns:a="http://schemas.openxmlformats.org/drawingml/2006/main">
            <a:off x="742950" y="6061770"/>
            <a:ext cx="474330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RLT / Method, with the current manuscript’s explicit state-space notation</a:t>
            </a:r>
          </a:p>
        </p:txBody>
      </p:sp>
      <p:sp>
        <p:nvSpPr>
          <p:cNvPr id="22" name="">
            <a:extLst xmlns:a="http://schemas.openxmlformats.org/drawingml/2006/main">
              <a:ext uri="{FF2B5EF4-FFF2-40B4-BE49-F238E27FC236}">
                <a16:creationId xmlns:a16="http://schemas.microsoft.com/office/drawing/2014/main" id="{E8515863-DF90-42E0-A59D-3C2BFFC96CBE}"/>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09 / 14</a:t>
            </a:r>
          </a:p>
        </p:txBody>
      </p:sp>
    </p:spTree>
    <p:extLst>
      <p:ext uri="{BB962C8B-B14F-4D97-AF65-F5344CB8AC3E}">
        <p14:creationId xmlns:p14="http://schemas.microsoft.com/office/powerpoint/2010/main" val="206718860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3A4E7C42-6386-4B6D-B54C-C95DA7768902}"/>
              </a:ext>
            </a:extLst>
          </p:cNvPr>
          <p:cNvSpPr>
            <a:spLocks xmlns:a="http://schemas.openxmlformats.org/drawingml/2006/main" noGrp="1"/>
          </p:cNvSpPr>
          <p:nvPr/>
        </p:nvSpPr>
        <p:spPr>
          <a:xfrm xmlns:a="http://schemas.openxmlformats.org/drawingml/2006/main">
            <a:off x="742950" y="1501080"/>
            <a:ext cx="10706100" cy="723156"/>
          </a:xfrm>
          <a:prstGeom xmlns:a="http://schemas.openxmlformats.org/drawingml/2006/main" prst="rect">
            <a:avLst/>
          </a:prstGeom>
          <a:solidFill xmlns:a="http://schemas.openxmlformats.org/drawingml/2006/main">
            <a:srgbClr val="F7F7F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8B8A3D6-4072-4BD6-96ED-801B44D8333E}"/>
              </a:ext>
            </a:extLst>
          </p:cNvPr>
          <p:cNvSpPr>
            <a:spLocks xmlns:a="http://schemas.openxmlformats.org/drawingml/2006/main" noGrp="1"/>
          </p:cNvSpPr>
          <p:nvPr/>
        </p:nvSpPr>
        <p:spPr>
          <a:xfrm xmlns:a="http://schemas.openxmlformats.org/drawingml/2006/main">
            <a:off x="742950" y="1501080"/>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A26FCA6-0ADB-4F81-A388-479AC32FB4B2}"/>
              </a:ext>
            </a:extLst>
          </p:cNvPr>
          <p:cNvSpPr>
            <a:spLocks xmlns:a="http://schemas.openxmlformats.org/drawingml/2006/main" noGrp="1"/>
          </p:cNvSpPr>
          <p:nvPr/>
        </p:nvSpPr>
        <p:spPr>
          <a:xfrm xmlns:a="http://schemas.openxmlformats.org/drawingml/2006/main">
            <a:off x="742950" y="2214711"/>
            <a:ext cx="10706100" cy="9525"/>
          </a:xfrm>
          <a:prstGeom xmlns:a="http://schemas.openxmlformats.org/drawingml/2006/main" prst="rect">
            <a:avLst/>
          </a:prstGeom>
          <a:solidFill xmlns:a="http://schemas.openxmlformats.org/drawingml/2006/main">
            <a:srgbClr val="E7E7E3"/>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dcf2d3376ed4dce">
            <a:extLst>
              <a:ext uri="{96DAC541-7B7A-43D3-8B79-37D633B846F1}">
                <asvg:svgBlip xmlns:asvg="http://schemas.microsoft.com/office/drawing/2016/SVG/main" r:embed="R67fc7a884baa4084"/>
              </a:ext>
            </a:extLst>
          </a:blip>
          <a:stretch xmlns:a="http://schemas.openxmlformats.org/drawingml/2006/main"/>
        </p:blipFill>
        <p:spPr>
          <a:xfrm xmlns:a="http://schemas.openxmlformats.org/drawingml/2006/main">
            <a:off x="2226235" y="2224236"/>
            <a:ext cx="7739529" cy="1762125"/>
          </a:xfrm>
          <a:prstGeom xmlns:a="http://schemas.openxmlformats.org/drawingml/2006/main" prst="rect">
            <a:avLst/>
          </a:prstGeom>
        </p:spPr>
      </p:pic>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afa1fa8967514430">
            <a:extLst>
              <a:ext uri="{96DAC541-7B7A-43D3-8B79-37D633B846F1}">
                <asvg:svgBlip xmlns:asvg="http://schemas.microsoft.com/office/drawing/2016/SVG/main" r:embed="Rf3fd6fb361db4979"/>
              </a:ext>
            </a:extLst>
          </a:blip>
          <a:stretch xmlns:a="http://schemas.openxmlformats.org/drawingml/2006/main"/>
        </p:blipFill>
        <p:spPr>
          <a:xfrm xmlns:a="http://schemas.openxmlformats.org/drawingml/2006/main">
            <a:off x="2291358" y="1714351"/>
            <a:ext cx="7609136" cy="317450"/>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060830ffade54192">
            <a:extLst>
              <a:ext uri="{96DAC541-7B7A-43D3-8B79-37D633B846F1}">
                <asvg:svgBlip xmlns:asvg="http://schemas.microsoft.com/office/drawing/2016/SVG/main" r:embed="Rd2cccb15df764e79"/>
              </a:ext>
            </a:extLst>
          </a:blip>
          <a:stretch xmlns:a="http://schemas.openxmlformats.org/drawingml/2006/main"/>
        </p:blipFill>
        <p:spPr>
          <a:xfrm xmlns:a="http://schemas.openxmlformats.org/drawingml/2006/main">
            <a:off x="742950" y="4550718"/>
            <a:ext cx="1094333" cy="235148"/>
          </a:xfrm>
          <a:prstGeom xmlns:a="http://schemas.openxmlformats.org/drawingml/2006/main" prst="rect">
            <a:avLst/>
          </a:prstGeom>
        </p:spPr>
      </p:pic>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47fd7e09629844d7">
            <a:extLst>
              <a:ext uri="{96DAC541-7B7A-43D3-8B79-37D633B846F1}">
                <asvg:svgBlip xmlns:asvg="http://schemas.microsoft.com/office/drawing/2016/SVG/main" r:embed="Rc9dc3fb477ce4f8a"/>
              </a:ext>
            </a:extLst>
          </a:blip>
          <a:stretch xmlns:a="http://schemas.openxmlformats.org/drawingml/2006/main"/>
        </p:blipFill>
        <p:spPr>
          <a:xfrm xmlns:a="http://schemas.openxmlformats.org/drawingml/2006/main">
            <a:off x="7175599" y="4132362"/>
            <a:ext cx="194816" cy="187375"/>
          </a:xfrm>
          <a:prstGeom xmlns:a="http://schemas.openxmlformats.org/drawingml/2006/main" prst="rect">
            <a:avLst/>
          </a:prstGeom>
        </p:spPr>
      </p:pic>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5e7767930bf1435f">
            <a:extLst>
              <a:ext uri="{96DAC541-7B7A-43D3-8B79-37D633B846F1}">
                <asvg:svgBlip xmlns:asvg="http://schemas.microsoft.com/office/drawing/2016/SVG/main" r:embed="R5cd0862876af4b2f"/>
              </a:ext>
            </a:extLst>
          </a:blip>
          <a:stretch xmlns:a="http://schemas.openxmlformats.org/drawingml/2006/main"/>
        </p:blipFill>
        <p:spPr>
          <a:xfrm xmlns:a="http://schemas.openxmlformats.org/drawingml/2006/main">
            <a:off x="9474250" y="4550718"/>
            <a:ext cx="579686" cy="235148"/>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D20143D-9CF8-4A79-96F5-43E7814210A4}"/>
              </a:ext>
            </a:extLst>
          </p:cNvPr>
          <p:cNvSpPr>
            <a:spLocks xmlns:a="http://schemas.openxmlformats.org/drawingml/2006/main" noGrp="1"/>
          </p:cNvSpPr>
          <p:nvPr/>
        </p:nvSpPr>
        <p:spPr>
          <a:xfrm xmlns:a="http://schemas.openxmlformats.org/drawingml/2006/main">
            <a:off x="742950" y="504825"/>
            <a:ext cx="3333601"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09 / RNN INTERPRETATION</a:t>
            </a:r>
          </a:p>
        </p:txBody>
      </p:sp>
      <p:sp>
        <p:nvSpPr>
          <p:cNvPr id="10" name="">
            <a:extLst xmlns:a="http://schemas.openxmlformats.org/drawingml/2006/main">
              <a:ext uri="{FF2B5EF4-FFF2-40B4-BE49-F238E27FC236}">
                <a16:creationId xmlns:a16="http://schemas.microsoft.com/office/drawing/2014/main" id="{FA693B32-BFA9-4459-BE0A-6DA8281FF817}"/>
              </a:ext>
            </a:extLst>
          </p:cNvPr>
          <p:cNvSpPr>
            <a:spLocks xmlns:a="http://schemas.openxmlformats.org/drawingml/2006/main" noGrp="1"/>
          </p:cNvSpPr>
          <p:nvPr/>
        </p:nvSpPr>
        <p:spPr>
          <a:xfrm xmlns:a="http://schemas.openxmlformats.org/drawingml/2006/main">
            <a:off x="742950" y="781050"/>
            <a:ext cx="10213479"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Feedback extends the computation across tokens</a:t>
            </a:r>
          </a:p>
        </p:txBody>
      </p:sp>
      <p:sp>
        <p:nvSpPr>
          <p:cNvPr id="11" name="">
            <a:extLst xmlns:a="http://schemas.openxmlformats.org/drawingml/2006/main">
              <a:ext uri="{FF2B5EF4-FFF2-40B4-BE49-F238E27FC236}">
                <a16:creationId xmlns:a16="http://schemas.microsoft.com/office/drawing/2014/main" id="{175D873B-6D65-480E-9A21-144AB9EC7630}"/>
              </a:ext>
            </a:extLst>
          </p:cNvPr>
          <p:cNvSpPr>
            <a:spLocks xmlns:a="http://schemas.openxmlformats.org/drawingml/2006/main" noGrp="1"/>
          </p:cNvSpPr>
          <p:nvPr/>
        </p:nvSpPr>
        <p:spPr>
          <a:xfrm xmlns:a="http://schemas.openxmlformats.org/drawingml/2006/main">
            <a:off x="742950" y="4062561"/>
            <a:ext cx="1309241"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0A0A0A"/>
                </a:solidFill>
                <a:latin typeface="Space Grotesk"/>
                <a:ea typeface="Space Grotesk"/>
                <a:cs typeface="Space Grotesk"/>
              </a:defRPr>
            </a:pPr>
            <a:r>
              <a:rPr sz="1950" b="1" i="0" spc="0">
                <a:solidFill>
                  <a:srgbClr val="0A0A0A"/>
                </a:solidFill>
                <a:latin typeface="Space Grotesk"/>
                <a:ea typeface="Space Grotesk"/>
                <a:cs typeface="Space Grotesk"/>
              </a:rPr>
              <a:t>Per token</a:t>
            </a:r>
          </a:p>
        </p:txBody>
      </p:sp>
      <p:sp>
        <p:nvSpPr>
          <p:cNvPr id="12" name="">
            <a:extLst xmlns:a="http://schemas.openxmlformats.org/drawingml/2006/main">
              <a:ext uri="{FF2B5EF4-FFF2-40B4-BE49-F238E27FC236}">
                <a16:creationId xmlns:a16="http://schemas.microsoft.com/office/drawing/2014/main" id="{CB52662D-F550-4548-AB5C-9DB9978E159C}"/>
              </a:ext>
            </a:extLst>
          </p:cNvPr>
          <p:cNvSpPr>
            <a:spLocks xmlns:a="http://schemas.openxmlformats.org/drawingml/2006/main" noGrp="1"/>
          </p:cNvSpPr>
          <p:nvPr/>
        </p:nvSpPr>
        <p:spPr>
          <a:xfrm xmlns:a="http://schemas.openxmlformats.org/drawingml/2006/main">
            <a:off x="1837283" y="4514999"/>
            <a:ext cx="240402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 Transformer blocks.</a:t>
            </a:r>
          </a:p>
        </p:txBody>
      </p:sp>
      <p:sp>
        <p:nvSpPr>
          <p:cNvPr id="13" name="">
            <a:extLst xmlns:a="http://schemas.openxmlformats.org/drawingml/2006/main">
              <a:ext uri="{FF2B5EF4-FFF2-40B4-BE49-F238E27FC236}">
                <a16:creationId xmlns:a16="http://schemas.microsoft.com/office/drawing/2014/main" id="{024F63BA-D7A2-490A-A782-F77B394AB57B}"/>
              </a:ext>
            </a:extLst>
          </p:cNvPr>
          <p:cNvSpPr>
            <a:spLocks xmlns:a="http://schemas.openxmlformats.org/drawingml/2006/main" noGrp="1"/>
          </p:cNvSpPr>
          <p:nvPr/>
        </p:nvSpPr>
        <p:spPr>
          <a:xfrm xmlns:a="http://schemas.openxmlformats.org/drawingml/2006/main">
            <a:off x="742950" y="4846439"/>
            <a:ext cx="4668887"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The merge connects successive updates.</a:t>
            </a:r>
          </a:p>
        </p:txBody>
      </p:sp>
      <p:sp>
        <p:nvSpPr>
          <p:cNvPr id="14" name="">
            <a:extLst xmlns:a="http://schemas.openxmlformats.org/drawingml/2006/main">
              <a:ext uri="{FF2B5EF4-FFF2-40B4-BE49-F238E27FC236}">
                <a16:creationId xmlns:a16="http://schemas.microsoft.com/office/drawing/2014/main" id="{28D902AB-5130-4489-B183-81E5AA289DA8}"/>
              </a:ext>
            </a:extLst>
          </p:cNvPr>
          <p:cNvSpPr>
            <a:spLocks xmlns:a="http://schemas.openxmlformats.org/drawingml/2006/main" noGrp="1"/>
          </p:cNvSpPr>
          <p:nvPr/>
        </p:nvSpPr>
        <p:spPr>
          <a:xfrm xmlns:a="http://schemas.openxmlformats.org/drawingml/2006/main">
            <a:off x="6305550" y="4062561"/>
            <a:ext cx="1041499"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0A0A0A"/>
                </a:solidFill>
                <a:latin typeface="Space Grotesk"/>
                <a:ea typeface="Space Grotesk"/>
                <a:cs typeface="Space Grotesk"/>
              </a:defRPr>
            </a:pPr>
            <a:r>
              <a:rPr sz="1950" b="1" i="0" spc="0">
                <a:solidFill>
                  <a:srgbClr val="0A0A0A"/>
                </a:solidFill>
                <a:latin typeface="Space Grotesk"/>
                <a:ea typeface="Space Grotesk"/>
                <a:cs typeface="Space Grotesk"/>
              </a:rPr>
              <a:t>Across </a:t>
            </a:r>
          </a:p>
        </p:txBody>
      </p:sp>
      <p:sp>
        <p:nvSpPr>
          <p:cNvPr id="15" name="">
            <a:extLst xmlns:a="http://schemas.openxmlformats.org/drawingml/2006/main">
              <a:ext uri="{FF2B5EF4-FFF2-40B4-BE49-F238E27FC236}">
                <a16:creationId xmlns:a16="http://schemas.microsoft.com/office/drawing/2014/main" id="{B6E2529D-D3EC-4B3A-8EB1-984A28065304}"/>
              </a:ext>
            </a:extLst>
          </p:cNvPr>
          <p:cNvSpPr>
            <a:spLocks xmlns:a="http://schemas.openxmlformats.org/drawingml/2006/main" noGrp="1"/>
          </p:cNvSpPr>
          <p:nvPr/>
        </p:nvSpPr>
        <p:spPr>
          <a:xfrm xmlns:a="http://schemas.openxmlformats.org/drawingml/2006/main">
            <a:off x="7370415" y="4062561"/>
            <a:ext cx="1052364"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0A0A0A"/>
                </a:solidFill>
                <a:latin typeface="Space Grotesk"/>
                <a:ea typeface="Space Grotesk"/>
                <a:cs typeface="Space Grotesk"/>
              </a:defRPr>
            </a:pPr>
            <a:r>
              <a:rPr sz="1950" b="1" i="0" spc="0">
                <a:solidFill>
                  <a:srgbClr val="0A0A0A"/>
                </a:solidFill>
                <a:latin typeface="Space Grotesk"/>
                <a:ea typeface="Space Grotesk"/>
                <a:cs typeface="Space Grotesk"/>
              </a:rPr>
              <a:t> tokens</a:t>
            </a:r>
          </a:p>
        </p:txBody>
      </p:sp>
      <p:sp>
        <p:nvSpPr>
          <p:cNvPr id="16" name="">
            <a:extLst xmlns:a="http://schemas.openxmlformats.org/drawingml/2006/main">
              <a:ext uri="{FF2B5EF4-FFF2-40B4-BE49-F238E27FC236}">
                <a16:creationId xmlns:a16="http://schemas.microsoft.com/office/drawing/2014/main" id="{511C67F3-75E3-4BAE-9978-4E0C77FE8158}"/>
              </a:ext>
            </a:extLst>
          </p:cNvPr>
          <p:cNvSpPr>
            <a:spLocks xmlns:a="http://schemas.openxmlformats.org/drawingml/2006/main" noGrp="1"/>
          </p:cNvSpPr>
          <p:nvPr/>
        </p:nvSpPr>
        <p:spPr>
          <a:xfrm xmlns:a="http://schemas.openxmlformats.org/drawingml/2006/main">
            <a:off x="6305550" y="4514999"/>
            <a:ext cx="33401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The feedback path traverses </a:t>
            </a:r>
          </a:p>
        </p:txBody>
      </p:sp>
      <p:sp>
        <p:nvSpPr>
          <p:cNvPr id="17" name="">
            <a:extLst xmlns:a="http://schemas.openxmlformats.org/drawingml/2006/main">
              <a:ext uri="{FF2B5EF4-FFF2-40B4-BE49-F238E27FC236}">
                <a16:creationId xmlns:a16="http://schemas.microsoft.com/office/drawing/2014/main" id="{7495AFF6-06F1-41CA-A7ED-E9A7D8E554A2}"/>
              </a:ext>
            </a:extLst>
          </p:cNvPr>
          <p:cNvSpPr>
            <a:spLocks xmlns:a="http://schemas.openxmlformats.org/drawingml/2006/main" noGrp="1"/>
          </p:cNvSpPr>
          <p:nvPr/>
        </p:nvSpPr>
        <p:spPr>
          <a:xfrm xmlns:a="http://schemas.openxmlformats.org/drawingml/2006/main">
            <a:off x="10053935" y="4514999"/>
            <a:ext cx="113600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 decoder</a:t>
            </a:r>
          </a:p>
        </p:txBody>
      </p:sp>
      <p:sp>
        <p:nvSpPr>
          <p:cNvPr id="18" name="">
            <a:extLst xmlns:a="http://schemas.openxmlformats.org/drawingml/2006/main">
              <a:ext uri="{FF2B5EF4-FFF2-40B4-BE49-F238E27FC236}">
                <a16:creationId xmlns:a16="http://schemas.microsoft.com/office/drawing/2014/main" id="{8AF1B878-7761-4601-A6E6-457BEE532573}"/>
              </a:ext>
            </a:extLst>
          </p:cNvPr>
          <p:cNvSpPr>
            <a:spLocks xmlns:a="http://schemas.openxmlformats.org/drawingml/2006/main" noGrp="1"/>
          </p:cNvSpPr>
          <p:nvPr/>
        </p:nvSpPr>
        <p:spPr>
          <a:xfrm xmlns:a="http://schemas.openxmlformats.org/drawingml/2006/main">
            <a:off x="6305550" y="4846439"/>
            <a:ext cx="356741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3A3A3A"/>
                </a:solidFill>
                <a:latin typeface="Inter"/>
                <a:ea typeface="Inter"/>
                <a:cs typeface="Inter"/>
              </a:defRPr>
            </a:pPr>
            <a:r>
              <a:rPr sz="1800" b="0" i="0" spc="0">
                <a:solidFill>
                  <a:srgbClr val="3A3A3A"/>
                </a:solidFill>
                <a:latin typeface="Inter"/>
                <a:ea typeface="Inter"/>
                <a:cs typeface="Inter"/>
              </a:rPr>
              <a:t>blocks with parameters reused.</a:t>
            </a:r>
          </a:p>
        </p:txBody>
      </p:sp>
      <p:sp>
        <p:nvSpPr>
          <p:cNvPr id="19" name="">
            <a:extLst xmlns:a="http://schemas.openxmlformats.org/drawingml/2006/main">
              <a:ext uri="{FF2B5EF4-FFF2-40B4-BE49-F238E27FC236}">
                <a16:creationId xmlns:a16="http://schemas.microsoft.com/office/drawing/2014/main" id="{63F56E22-A016-4D51-B2F4-C7E1527151D4}"/>
              </a:ext>
            </a:extLst>
          </p:cNvPr>
          <p:cNvSpPr>
            <a:spLocks xmlns:a="http://schemas.openxmlformats.org/drawingml/2006/main" noGrp="1"/>
          </p:cNvSpPr>
          <p:nvPr/>
        </p:nvSpPr>
        <p:spPr>
          <a:xfrm xmlns:a="http://schemas.openxmlformats.org/drawingml/2006/main">
            <a:off x="742950" y="5292179"/>
            <a:ext cx="8112621"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Known-token encoding is parallel. RLT-1 decoder updates follow token order.</a:t>
            </a:r>
          </a:p>
        </p:txBody>
      </p:sp>
      <p:sp>
        <p:nvSpPr>
          <p:cNvPr id="20" name="">
            <a:extLst xmlns:a="http://schemas.openxmlformats.org/drawingml/2006/main">
              <a:ext uri="{FF2B5EF4-FFF2-40B4-BE49-F238E27FC236}">
                <a16:creationId xmlns:a16="http://schemas.microsoft.com/office/drawing/2014/main" id="{F545693D-6B9E-49B1-ADDC-575B06684CB7}"/>
              </a:ext>
            </a:extLst>
          </p:cNvPr>
          <p:cNvSpPr>
            <a:spLocks xmlns:a="http://schemas.openxmlformats.org/drawingml/2006/main" noGrp="1"/>
          </p:cNvSpPr>
          <p:nvPr/>
        </p:nvSpPr>
        <p:spPr>
          <a:xfrm xmlns:a="http://schemas.openxmlformats.org/drawingml/2006/main">
            <a:off x="742950" y="6061770"/>
            <a:ext cx="3574703"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RLT / Prompt-state composition and depth accounting</a:t>
            </a:r>
          </a:p>
        </p:txBody>
      </p:sp>
      <p:sp>
        <p:nvSpPr>
          <p:cNvPr id="21" name="">
            <a:extLst xmlns:a="http://schemas.openxmlformats.org/drawingml/2006/main">
              <a:ext uri="{FF2B5EF4-FFF2-40B4-BE49-F238E27FC236}">
                <a16:creationId xmlns:a16="http://schemas.microsoft.com/office/drawing/2014/main" id="{D6BD2B15-CA7F-48CE-803D-A42F8B7EE9AA}"/>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10 / 14</a:t>
            </a:r>
          </a:p>
        </p:txBody>
      </p:sp>
    </p:spTree>
    <p:extLst>
      <p:ext uri="{BB962C8B-B14F-4D97-AF65-F5344CB8AC3E}">
        <p14:creationId xmlns:p14="http://schemas.microsoft.com/office/powerpoint/2010/main" val="31744141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18B1A22-9E44-4A3F-AB22-3139B728924B}"/>
              </a:ext>
            </a:extLst>
          </p:cNvPr>
          <p:cNvSpPr>
            <a:spLocks xmlns:a="http://schemas.openxmlformats.org/drawingml/2006/main" noGrp="1"/>
          </p:cNvSpPr>
          <p:nvPr/>
        </p:nvSpPr>
        <p:spPr>
          <a:xfrm xmlns:a="http://schemas.openxmlformats.org/drawingml/2006/main">
            <a:off x="742950" y="504825"/>
            <a:ext cx="238065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10 / RLT EVIDENCE</a:t>
            </a:r>
          </a:p>
        </p:txBody>
      </p:sp>
      <p:sp>
        <p:nvSpPr>
          <p:cNvPr id="2" name="">
            <a:extLst xmlns:a="http://schemas.openxmlformats.org/drawingml/2006/main">
              <a:ext uri="{FF2B5EF4-FFF2-40B4-BE49-F238E27FC236}">
                <a16:creationId xmlns:a16="http://schemas.microsoft.com/office/drawing/2014/main" id="{32AFAD08-C43F-4C62-8F79-36AECA8324C4}"/>
              </a:ext>
            </a:extLst>
          </p:cNvPr>
          <p:cNvSpPr>
            <a:spLocks xmlns:a="http://schemas.openxmlformats.org/drawingml/2006/main" noGrp="1"/>
          </p:cNvSpPr>
          <p:nvPr/>
        </p:nvSpPr>
        <p:spPr>
          <a:xfrm xmlns:a="http://schemas.openxmlformats.org/drawingml/2006/main">
            <a:off x="742950" y="781050"/>
            <a:ext cx="10071497"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Length generalization depends on the depth split</a:t>
            </a:r>
          </a:p>
        </p:txBody>
      </p:sp>
      <p:sp>
        <p:nvSpPr>
          <p:cNvPr id="3" name="">
            <a:extLst xmlns:a="http://schemas.openxmlformats.org/drawingml/2006/main">
              <a:ext uri="{FF2B5EF4-FFF2-40B4-BE49-F238E27FC236}">
                <a16:creationId xmlns:a16="http://schemas.microsoft.com/office/drawing/2014/main" id="{EE8E55EA-CE7C-472E-BEE5-68C5F745C49C}"/>
              </a:ext>
            </a:extLst>
          </p:cNvPr>
          <p:cNvSpPr>
            <a:spLocks xmlns:a="http://schemas.openxmlformats.org/drawingml/2006/main" noGrp="1"/>
          </p:cNvSpPr>
          <p:nvPr/>
        </p:nvSpPr>
        <p:spPr>
          <a:xfrm xmlns:a="http://schemas.openxmlformats.org/drawingml/2006/main">
            <a:off x="742950" y="1520130"/>
            <a:ext cx="9034314"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Eight-layer models. Test accuracy at length 256, mean ± sample SD over three seeds.</a:t>
            </a:r>
          </a:p>
        </p:txBody>
      </p:sp>
      <p:sp>
        <p:nvSpPr>
          <p:cNvPr id="4" name="">
            <a:extLst xmlns:a="http://schemas.openxmlformats.org/drawingml/2006/main">
              <a:ext uri="{FF2B5EF4-FFF2-40B4-BE49-F238E27FC236}">
                <a16:creationId xmlns:a16="http://schemas.microsoft.com/office/drawing/2014/main" id="{A062891D-B613-4737-A0E8-C9007CF235DE}"/>
              </a:ext>
            </a:extLst>
          </p:cNvPr>
          <p:cNvSpPr>
            <a:spLocks xmlns:a="http://schemas.openxmlformats.org/drawingml/2006/main" noGrp="1"/>
          </p:cNvSpPr>
          <p:nvPr/>
        </p:nvSpPr>
        <p:spPr>
          <a:xfrm xmlns:a="http://schemas.openxmlformats.org/drawingml/2006/main">
            <a:off x="742950" y="4498330"/>
            <a:ext cx="872192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Parity favors a shallow decoder. Swap tracking benefits from more decoder layers.</a:t>
            </a:r>
          </a:p>
        </p:txBody>
      </p:sp>
      <p:sp>
        <p:nvSpPr>
          <p:cNvPr id="5" name="">
            <a:extLst xmlns:a="http://schemas.openxmlformats.org/drawingml/2006/main">
              <a:ext uri="{FF2B5EF4-FFF2-40B4-BE49-F238E27FC236}">
                <a16:creationId xmlns:a16="http://schemas.microsoft.com/office/drawing/2014/main" id="{7500F009-99FD-463F-A8A7-1555EA229EEA}"/>
              </a:ext>
            </a:extLst>
          </p:cNvPr>
          <p:cNvSpPr>
            <a:spLocks xmlns:a="http://schemas.openxmlformats.org/drawingml/2006/main" noGrp="1"/>
          </p:cNvSpPr>
          <p:nvPr/>
        </p:nvSpPr>
        <p:spPr>
          <a:xfrm xmlns:a="http://schemas.openxmlformats.org/drawingml/2006/main">
            <a:off x="742950" y="4968329"/>
            <a:ext cx="6832104"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00" b="0" i="0" spc="0">
                <a:solidFill>
                  <a:srgbClr val="6B6B6B"/>
                </a:solidFill>
                <a:latin typeface="Inter"/>
                <a:ea typeface="Inter"/>
                <a:cs typeface="Inter"/>
              </a:defRPr>
            </a:pPr>
            <a:r>
              <a:rPr sz="1500" b="0" i="0" spc="0">
                <a:solidFill>
                  <a:srgbClr val="6B6B6B"/>
                </a:solidFill>
                <a:latin typeface="Inter"/>
                <a:ea typeface="Inter"/>
                <a:cs typeface="Inter"/>
              </a:rPr>
              <a:t>2,000 training steps, seeds 42–44, 1,024 shared test examples per length.</a:t>
            </a:r>
          </a:p>
        </p:txBody>
      </p:sp>
      <p:sp>
        <p:nvSpPr>
          <p:cNvPr id="6" name="">
            <a:extLst xmlns:a="http://schemas.openxmlformats.org/drawingml/2006/main">
              <a:ext uri="{FF2B5EF4-FFF2-40B4-BE49-F238E27FC236}">
                <a16:creationId xmlns:a16="http://schemas.microsoft.com/office/drawing/2014/main" id="{28AE5990-E287-443A-AEAC-A393939F7976}"/>
              </a:ext>
            </a:extLst>
          </p:cNvPr>
          <p:cNvSpPr>
            <a:spLocks xmlns:a="http://schemas.openxmlformats.org/drawingml/2006/main" noGrp="1"/>
          </p:cNvSpPr>
          <p:nvPr/>
        </p:nvSpPr>
        <p:spPr>
          <a:xfrm xmlns:a="http://schemas.openxmlformats.org/drawingml/2006/main">
            <a:off x="742950" y="5244554"/>
            <a:ext cx="7080796"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00" b="0" i="0" spc="0">
                <a:solidFill>
                  <a:srgbClr val="6B6B6B"/>
                </a:solidFill>
                <a:latin typeface="Inter"/>
                <a:ea typeface="Inter"/>
                <a:cs typeface="Inter"/>
              </a:defRPr>
            </a:pPr>
            <a:r>
              <a:rPr sz="1500" b="0" i="0" spc="0">
                <a:solidFill>
                  <a:srgbClr val="6B6B6B"/>
                </a:solidFill>
                <a:latin typeface="Inter"/>
                <a:ea typeface="Inter"/>
                <a:cs typeface="Inter"/>
              </a:rPr>
              <a:t>Each run selects its checkpoint using minimum in-distribution validation loss.</a:t>
            </a:r>
          </a:p>
        </p:txBody>
      </p:sp>
      <p:sp>
        <p:nvSpPr>
          <p:cNvPr id="7" name="">
            <a:extLst xmlns:a="http://schemas.openxmlformats.org/drawingml/2006/main">
              <a:ext uri="{FF2B5EF4-FFF2-40B4-BE49-F238E27FC236}">
                <a16:creationId xmlns:a16="http://schemas.microsoft.com/office/drawing/2014/main" id="{340AD480-9BBA-4D4D-B5B4-F1480AA87A1E}"/>
              </a:ext>
            </a:extLst>
          </p:cNvPr>
          <p:cNvSpPr>
            <a:spLocks xmlns:a="http://schemas.openxmlformats.org/drawingml/2006/main" noGrp="1"/>
          </p:cNvSpPr>
          <p:nvPr/>
        </p:nvSpPr>
        <p:spPr>
          <a:xfrm xmlns:a="http://schemas.openxmlformats.org/drawingml/2006/main">
            <a:off x="742950" y="5654129"/>
            <a:ext cx="10211098"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00" b="0" i="0" spc="0">
                <a:solidFill>
                  <a:srgbClr val="6B6B6B"/>
                </a:solidFill>
                <a:latin typeface="Inter"/>
                <a:ea typeface="Inter"/>
                <a:cs typeface="Inter"/>
              </a:defRPr>
            </a:pPr>
            <a:r>
              <a:rPr sz="1500" b="0" i="0" spc="0">
                <a:solidFill>
                  <a:srgbClr val="6B6B6B"/>
                </a:solidFill>
                <a:latin typeface="Inter"/>
                <a:ea typeface="Inter"/>
                <a:cs typeface="Inter"/>
              </a:rPr>
              <a:t>Layer counts match. Parameters and compute differ: RLT-1 has 26.10–28.73M parameters, versus GPT’s 25.31M.</a:t>
            </a:r>
          </a:p>
        </p:txBody>
      </p:sp>
      <p:sp>
        <p:nvSpPr>
          <p:cNvPr id="8" name="">
            <a:extLst xmlns:a="http://schemas.openxmlformats.org/drawingml/2006/main">
              <a:ext uri="{FF2B5EF4-FFF2-40B4-BE49-F238E27FC236}">
                <a16:creationId xmlns:a16="http://schemas.microsoft.com/office/drawing/2014/main" id="{A954FAF9-D567-469A-8FE0-B810D43EC2AF}"/>
              </a:ext>
            </a:extLst>
          </p:cNvPr>
          <p:cNvSpPr>
            <a:spLocks xmlns:a="http://schemas.openxmlformats.org/drawingml/2006/main" noGrp="1"/>
          </p:cNvSpPr>
          <p:nvPr/>
        </p:nvSpPr>
        <p:spPr>
          <a:xfrm xmlns:a="http://schemas.openxmlformats.org/drawingml/2006/main">
            <a:off x="742950" y="6061770"/>
            <a:ext cx="3624114"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RLT / Algorithmic experiments and length extrapolation</a:t>
            </a:r>
          </a:p>
        </p:txBody>
      </p:sp>
      <p:sp>
        <p:nvSpPr>
          <p:cNvPr id="9" name="">
            <a:extLst xmlns:a="http://schemas.openxmlformats.org/drawingml/2006/main">
              <a:ext uri="{FF2B5EF4-FFF2-40B4-BE49-F238E27FC236}">
                <a16:creationId xmlns:a16="http://schemas.microsoft.com/office/drawing/2014/main" id="{1B4671F0-76E7-469C-B564-6664B429C4A2}"/>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11 / 14</a:t>
            </a:r>
          </a:p>
        </p:txBody>
      </p:sp>
      <p:graphicFrame>
        <p:nvGraphicFramePr>
          <p:cNvPr id="23" name=""/>
          <p:cNvGraphicFramePr/>
          <p:nvPr/>
        </p:nvGraphicFramePr>
        <p:xfrm>
          <a:off xmlns:a="http://schemas.openxmlformats.org/drawingml/2006/main" x="742950" y="2001143"/>
          <a:ext xmlns:a="http://schemas.openxmlformats.org/drawingml/2006/main" cx="10706100" cy="2373362"/>
        </p:xfrm>
        <a:graphic xmlns:a="http://schemas.openxmlformats.org/drawingml/2006/main">
          <a:graphicData uri="http://schemas.openxmlformats.org/drawingml/2006/table">
            <a:tbl>
              <a:tblPr firstRow="0" firstCol="0" lastCol="0" bandRow="0" bandCol="0"/>
              <a:tblGrid>
                <a:gridCol w="2783532"/>
                <a:gridCol w="2435275"/>
                <a:gridCol w="2638276"/>
                <a:gridCol w="2849017"/>
              </a:tblGrid>
              <a:tr h="460028">
                <a:tc>
                  <a:txBody>
                    <a:bodyPr lIns="0" tIns="0" rIns="0" bIns="0" anchor="t">
                      <a:noAutofit/>
                    </a:bodyPr>
                    <a:lstStyle/>
                    <a:p>
                      <a:pPr algn="l"/>
                      <a:r>
                        <a:rPr sz="1275" b="0" i="0">
                          <a:solidFill>
                            <a:srgbClr val="6B6B6B"/>
                          </a:solidFill>
                          <a:latin typeface="Inter"/>
                          <a:ea typeface="Inter"/>
                          <a:cs typeface="Inter"/>
                        </a:rPr>
                        <a:t>Task</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RLT-1 allocation</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GPT Layer 8</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RLT-1</a:t>
                      </a:r>
                    </a:p>
                  </a:txBody>
                  <a:tcPr marL="133350" marR="133350" marT="95250" marB="95250" anchor="ctr" horzOverflow="wrap">
                    <a:lnB w="0">
                      <a:noFill/>
                    </a:lnB>
                    <a:lnT w="0">
                      <a:noFill/>
                    </a:lnT>
                    <a:lnR w="0">
                      <a:noFill/>
                    </a:lnR>
                    <a:lnL w="0">
                      <a:noFill/>
                    </a:lnL>
                    <a:solidFill>
                      <a:srgbClr val="F7F7F5"/>
                    </a:solidFill>
                  </a:tcPr>
                </a:tc>
              </a:tr>
              <a:tr h="954286">
                <a:tc>
                  <a:txBody>
                    <a:bodyPr lIns="0" tIns="0" rIns="0" bIns="0" anchor="t">
                      <a:noAutofit/>
                    </a:bodyPr>
                    <a:lstStyle/>
                    <a:p>
                      <a:pPr algn="l"/>
                      <a:r>
                        <a:rPr sz="1800" b="0" i="0">
                          <a:solidFill>
                            <a:srgbClr val="3A3A3A"/>
                          </a:solidFill>
                          <a:latin typeface="Inter"/>
                          <a:ea typeface="Inter"/>
                          <a:cs typeface="Inter"/>
                        </a:rPr>
                        <a:t>Parity</a:t>
                      </a:r>
                    </a:p>
                    <a:p>
                      <a:pPr algn="l"/>
                      <a:r>
                        <a:rPr sz="1800" b="0" i="0">
                          <a:solidFill>
                            <a:srgbClr val="3A3A3A"/>
                          </a:solidFill>
                          <a:latin typeface="Inter"/>
                          <a:ea typeface="Inter"/>
                          <a:cs typeface="Inter"/>
                        </a:rPr>
                        <a:t>Train: 3–40 bits</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800" b="0" i="0">
                          <a:solidFill>
                            <a:srgbClr val="0A0A0A"/>
                          </a:solidFill>
                          <a:latin typeface="Inter"/>
                          <a:ea typeface="Inter"/>
                          <a:cs typeface="Inter"/>
                        </a:rPr>
                        <a:t>Layer 5 + 3</a:t>
                      </a:r>
                    </a:p>
                    <a:p>
                      <a:pPr algn="l"/>
                      <a:r>
                        <a:rPr sz="1800" b="0" i="0">
                          <a:solidFill>
                            <a:srgbClr val="0A0A0A"/>
                          </a:solidFill>
                          <a:latin typeface="Inter"/>
                          <a:ea typeface="Inter"/>
                          <a:cs typeface="Inter"/>
                        </a:rPr>
                        <a:t>or Layer 7 + 1</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800" b="0" i="0">
                          <a:solidFill>
                            <a:srgbClr val="0A0A0A"/>
                          </a:solidFill>
                          <a:latin typeface="Inter"/>
                          <a:ea typeface="Inter"/>
                          <a:cs typeface="Inter"/>
                        </a:rPr>
                        <a:t>50.07 ± 1.63%</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800" b="1" i="0">
                          <a:solidFill>
                            <a:srgbClr val="0A0A0A"/>
                          </a:solidFill>
                          <a:latin typeface="Inter"/>
                          <a:ea typeface="Inter"/>
                          <a:cs typeface="Inter"/>
                        </a:rPr>
                        <a:t>100.00 ± 0.00%</a:t>
                      </a:r>
                    </a:p>
                  </a:txBody>
                  <a:tcPr marL="133350" marR="133350" marT="95250" marB="95250" anchor="ctr" horzOverflow="wrap">
                    <a:lnB w="0">
                      <a:noFill/>
                    </a:lnB>
                    <a:lnT w="0">
                      <a:noFill/>
                    </a:lnT>
                    <a:lnR w="0">
                      <a:noFill/>
                    </a:lnR>
                    <a:lnL w="0">
                      <a:noFill/>
                    </a:lnL>
                    <a:solidFill>
                      <a:srgbClr val="FFFFFF"/>
                    </a:solidFill>
                  </a:tcPr>
                </a:tc>
              </a:tr>
              <a:tr h="954286">
                <a:tc>
                  <a:txBody>
                    <a:bodyPr lIns="0" tIns="0" rIns="0" bIns="0" anchor="t">
                      <a:noAutofit/>
                    </a:bodyPr>
                    <a:lstStyle/>
                    <a:p>
                      <a:pPr algn="l"/>
                      <a:r>
                        <a:rPr sz="1800" b="0" i="0">
                          <a:solidFill>
                            <a:srgbClr val="3A3A3A"/>
                          </a:solidFill>
                          <a:latin typeface="Inter"/>
                          <a:ea typeface="Inter"/>
                          <a:cs typeface="Inter"/>
                        </a:rPr>
                        <a:t>Swaps-S₅</a:t>
                      </a:r>
                    </a:p>
                    <a:p>
                      <a:pPr algn="l"/>
                      <a:r>
                        <a:rPr sz="1800" b="0" i="0">
                          <a:solidFill>
                            <a:srgbClr val="3A3A3A"/>
                          </a:solidFill>
                          <a:latin typeface="Inter"/>
                          <a:ea typeface="Inter"/>
                          <a:cs typeface="Inter"/>
                        </a:rPr>
                        <a:t>Train: 32 operations</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800" b="0" i="0">
                          <a:solidFill>
                            <a:srgbClr val="0A0A0A"/>
                          </a:solidFill>
                          <a:latin typeface="Inter"/>
                          <a:ea typeface="Inter"/>
                          <a:cs typeface="Inter"/>
                        </a:rPr>
                        <a:t>Layer 4 + 4</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800" b="0" i="0">
                          <a:solidFill>
                            <a:srgbClr val="0A0A0A"/>
                          </a:solidFill>
                          <a:latin typeface="Inter"/>
                          <a:ea typeface="Inter"/>
                          <a:cs typeface="Inter"/>
                        </a:rPr>
                        <a:t>0.85 ± 0.30%</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800" b="1" i="0">
                          <a:solidFill>
                            <a:srgbClr val="0A0A0A"/>
                          </a:solidFill>
                          <a:latin typeface="Inter"/>
                          <a:ea typeface="Inter"/>
                          <a:cs typeface="Inter"/>
                        </a:rPr>
                        <a:t>97.30 ± 2.76%</a:t>
                      </a:r>
                    </a:p>
                  </a:txBody>
                  <a:tcPr marL="133350" marR="133350" marT="95250" marB="95250" anchor="ctr" horzOverflow="wrap">
                    <a:lnB w="0">
                      <a:noFill/>
                    </a:lnB>
                    <a:lnT w="0">
                      <a:noFill/>
                    </a:lnT>
                    <a:lnR w="0">
                      <a:noFill/>
                    </a:lnR>
                    <a:lnL w="0">
                      <a:noFill/>
                    </a:lnL>
                    <a:solidFill>
                      <a:srgbClr val="FFFFFF"/>
                    </a:solidFill>
                  </a:tcPr>
                </a:tc>
              </a:tr>
            </a:tbl>
          </a:graphicData>
        </a:graphic>
      </p:graphicFrame>
      <p:sp>
        <p:nvSpPr>
          <p:cNvPr id="11" name="">
            <a:extLst xmlns:a="http://schemas.openxmlformats.org/drawingml/2006/main">
              <a:ext uri="{FF2B5EF4-FFF2-40B4-BE49-F238E27FC236}">
                <a16:creationId xmlns:a16="http://schemas.microsoft.com/office/drawing/2014/main" id="{FEB9795A-E16B-4C8D-9559-D1F301CB168D}"/>
              </a:ext>
            </a:extLst>
          </p:cNvPr>
          <p:cNvSpPr>
            <a:spLocks xmlns:a="http://schemas.openxmlformats.org/drawingml/2006/main" noGrp="1"/>
          </p:cNvSpPr>
          <p:nvPr/>
        </p:nvSpPr>
        <p:spPr>
          <a:xfrm xmlns:a="http://schemas.openxmlformats.org/drawingml/2006/main">
            <a:off x="742950" y="2455456"/>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7F4DBD5-60D0-48CB-A4C9-6F23CD199507}"/>
              </a:ext>
            </a:extLst>
          </p:cNvPr>
          <p:cNvSpPr>
            <a:spLocks xmlns:a="http://schemas.openxmlformats.org/drawingml/2006/main" noGrp="1"/>
          </p:cNvSpPr>
          <p:nvPr/>
        </p:nvSpPr>
        <p:spPr>
          <a:xfrm xmlns:a="http://schemas.openxmlformats.org/drawingml/2006/main">
            <a:off x="742950" y="3409742"/>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4DC7D6E-330A-4BC9-914E-962E9EC26C43}"/>
              </a:ext>
            </a:extLst>
          </p:cNvPr>
          <p:cNvSpPr>
            <a:spLocks xmlns:a="http://schemas.openxmlformats.org/drawingml/2006/main" noGrp="1"/>
          </p:cNvSpPr>
          <p:nvPr/>
        </p:nvSpPr>
        <p:spPr>
          <a:xfrm xmlns:a="http://schemas.openxmlformats.org/drawingml/2006/main">
            <a:off x="742950" y="4364028"/>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Tree>
    <p:extLst>
      <p:ext uri="{BB962C8B-B14F-4D97-AF65-F5344CB8AC3E}">
        <p14:creationId xmlns:p14="http://schemas.microsoft.com/office/powerpoint/2010/main" val="180348442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fd4ea990d2b4d4f">
            <a:extLst>
              <a:ext uri="{96DAC541-7B7A-43D3-8B79-37D633B846F1}">
                <asvg:svgBlip xmlns:asvg="http://schemas.microsoft.com/office/drawing/2016/SVG/main" r:embed="R18218e4d8d8f4f0b"/>
              </a:ext>
            </a:extLst>
          </a:blip>
          <a:stretch xmlns:a="http://schemas.openxmlformats.org/drawingml/2006/main"/>
        </p:blipFill>
        <p:spPr>
          <a:xfrm xmlns:a="http://schemas.openxmlformats.org/drawingml/2006/main">
            <a:off x="2184400" y="1501080"/>
            <a:ext cx="7823200" cy="14668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69B1FAB-2531-4A14-AB0E-6EB8D617C95E}"/>
              </a:ext>
            </a:extLst>
          </p:cNvPr>
          <p:cNvSpPr>
            <a:spLocks xmlns:a="http://schemas.openxmlformats.org/drawingml/2006/main" noGrp="1"/>
          </p:cNvSpPr>
          <p:nvPr/>
        </p:nvSpPr>
        <p:spPr>
          <a:xfrm xmlns:a="http://schemas.openxmlformats.org/drawingml/2006/main">
            <a:off x="742950" y="504825"/>
            <a:ext cx="2716709"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11 / RLT-1 AND RLT-2</a:t>
            </a:r>
          </a:p>
        </p:txBody>
      </p:sp>
      <p:sp>
        <p:nvSpPr>
          <p:cNvPr id="3" name="">
            <a:extLst xmlns:a="http://schemas.openxmlformats.org/drawingml/2006/main">
              <a:ext uri="{FF2B5EF4-FFF2-40B4-BE49-F238E27FC236}">
                <a16:creationId xmlns:a16="http://schemas.microsoft.com/office/drawing/2014/main" id="{B98CFA3C-3ADE-42AA-B7DC-E5A6A7E82971}"/>
              </a:ext>
            </a:extLst>
          </p:cNvPr>
          <p:cNvSpPr>
            <a:spLocks xmlns:a="http://schemas.openxmlformats.org/drawingml/2006/main" noGrp="1"/>
          </p:cNvSpPr>
          <p:nvPr/>
        </p:nvSpPr>
        <p:spPr>
          <a:xfrm xmlns:a="http://schemas.openxmlformats.org/drawingml/2006/main">
            <a:off x="742950" y="781050"/>
            <a:ext cx="7392293"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Feedback frequency and parallelism</a:t>
            </a:r>
          </a:p>
        </p:txBody>
      </p:sp>
      <p:sp>
        <p:nvSpPr>
          <p:cNvPr id="4" name="">
            <a:extLst xmlns:a="http://schemas.openxmlformats.org/drawingml/2006/main">
              <a:ext uri="{FF2B5EF4-FFF2-40B4-BE49-F238E27FC236}">
                <a16:creationId xmlns:a16="http://schemas.microsoft.com/office/drawing/2014/main" id="{212697DD-9155-403D-A660-BC1C54AB0F1B}"/>
              </a:ext>
            </a:extLst>
          </p:cNvPr>
          <p:cNvSpPr>
            <a:spLocks xmlns:a="http://schemas.openxmlformats.org/drawingml/2006/main" noGrp="1"/>
          </p:cNvSpPr>
          <p:nvPr/>
        </p:nvSpPr>
        <p:spPr>
          <a:xfrm xmlns:a="http://schemas.openxmlformats.org/drawingml/2006/main">
            <a:off x="742950" y="4760268"/>
            <a:ext cx="6488906"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RLT-2 shares the previous boundary state within each chunk.</a:t>
            </a:r>
          </a:p>
        </p:txBody>
      </p:sp>
      <p:sp>
        <p:nvSpPr>
          <p:cNvPr id="5" name="">
            <a:extLst xmlns:a="http://schemas.openxmlformats.org/drawingml/2006/main">
              <a:ext uri="{FF2B5EF4-FFF2-40B4-BE49-F238E27FC236}">
                <a16:creationId xmlns:a16="http://schemas.microsoft.com/office/drawing/2014/main" id="{4B7FC482-137E-4989-9494-E181C444DA8D}"/>
              </a:ext>
            </a:extLst>
          </p:cNvPr>
          <p:cNvSpPr>
            <a:spLocks xmlns:a="http://schemas.openxmlformats.org/drawingml/2006/main" noGrp="1"/>
          </p:cNvSpPr>
          <p:nvPr/>
        </p:nvSpPr>
        <p:spPr>
          <a:xfrm xmlns:a="http://schemas.openxmlformats.org/drawingml/2006/main">
            <a:off x="742950" y="5077867"/>
            <a:ext cx="849243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725" b="0" i="0" spc="0">
                <a:solidFill>
                  <a:srgbClr val="3A3A3A"/>
                </a:solidFill>
                <a:latin typeface="Inter"/>
                <a:ea typeface="Inter"/>
                <a:cs typeface="Inter"/>
              </a:defRPr>
            </a:pPr>
            <a:r>
              <a:rPr sz="1725" b="0" i="0" spc="0">
                <a:solidFill>
                  <a:srgbClr val="3A3A3A"/>
                </a:solidFill>
                <a:latin typeface="Inter"/>
                <a:ea typeface="Inter"/>
                <a:cs typeface="Inter"/>
              </a:rPr>
              <a:t>Known positions in a chunk run in parallel, then its last output updates feedback.</a:t>
            </a:r>
          </a:p>
        </p:txBody>
      </p:sp>
      <p:sp>
        <p:nvSpPr>
          <p:cNvPr id="6" name="">
            <a:extLst xmlns:a="http://schemas.openxmlformats.org/drawingml/2006/main">
              <a:ext uri="{FF2B5EF4-FFF2-40B4-BE49-F238E27FC236}">
                <a16:creationId xmlns:a16="http://schemas.microsoft.com/office/drawing/2014/main" id="{3A532836-FBE2-41EC-82D8-CA5983B477EB}"/>
              </a:ext>
            </a:extLst>
          </p:cNvPr>
          <p:cNvSpPr>
            <a:spLocks xmlns:a="http://schemas.openxmlformats.org/drawingml/2006/main" noGrp="1"/>
          </p:cNvSpPr>
          <p:nvPr/>
        </p:nvSpPr>
        <p:spPr>
          <a:xfrm xmlns:a="http://schemas.openxmlformats.org/drawingml/2006/main">
            <a:off x="742950" y="5528816"/>
            <a:ext cx="10207079"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00" b="0" i="0" spc="0">
                <a:solidFill>
                  <a:srgbClr val="6B6B6B"/>
                </a:solidFill>
                <a:latin typeface="Inter"/>
                <a:ea typeface="Inter"/>
                <a:cs typeface="Inter"/>
              </a:defRPr>
            </a:pPr>
            <a:r>
              <a:rPr sz="1500" b="0" i="0" spc="0">
                <a:solidFill>
                  <a:srgbClr val="6B6B6B"/>
                </a:solidFill>
                <a:latin typeface="Inter"/>
                <a:ea typeface="Inter"/>
                <a:cs typeface="Inter"/>
              </a:rPr>
              <a:t>Final-answer/state accuracy, mean ± sample SD, seeds 42–44. Same checkpoint protocol as the previous slide.</a:t>
            </a:r>
          </a:p>
        </p:txBody>
      </p:sp>
      <p:sp>
        <p:nvSpPr>
          <p:cNvPr id="7" name="">
            <a:extLst xmlns:a="http://schemas.openxmlformats.org/drawingml/2006/main">
              <a:ext uri="{FF2B5EF4-FFF2-40B4-BE49-F238E27FC236}">
                <a16:creationId xmlns:a16="http://schemas.microsoft.com/office/drawing/2014/main" id="{C8E91CC3-ABC5-4EE7-97CC-B23DAA3AB659}"/>
              </a:ext>
            </a:extLst>
          </p:cNvPr>
          <p:cNvSpPr>
            <a:spLocks xmlns:a="http://schemas.openxmlformats.org/drawingml/2006/main" noGrp="1"/>
          </p:cNvSpPr>
          <p:nvPr/>
        </p:nvSpPr>
        <p:spPr>
          <a:xfrm xmlns:a="http://schemas.openxmlformats.org/drawingml/2006/main">
            <a:off x="742950" y="6061770"/>
            <a:ext cx="182493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RLT / Feedback frequency</a:t>
            </a:r>
          </a:p>
        </p:txBody>
      </p:sp>
      <p:sp>
        <p:nvSpPr>
          <p:cNvPr id="8" name="">
            <a:extLst xmlns:a="http://schemas.openxmlformats.org/drawingml/2006/main">
              <a:ext uri="{FF2B5EF4-FFF2-40B4-BE49-F238E27FC236}">
                <a16:creationId xmlns:a16="http://schemas.microsoft.com/office/drawing/2014/main" id="{898EA09D-AB64-4296-84BC-143FED5E0544}"/>
              </a:ext>
            </a:extLst>
          </p:cNvPr>
          <p:cNvSpPr>
            <a:spLocks xmlns:a="http://schemas.openxmlformats.org/drawingml/2006/main" noGrp="1"/>
          </p:cNvSpPr>
          <p:nvPr/>
        </p:nvSpPr>
        <p:spPr>
          <a:xfrm xmlns:a="http://schemas.openxmlformats.org/drawingml/2006/main">
            <a:off x="2396430"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9" name="">
            <a:extLst xmlns:a="http://schemas.openxmlformats.org/drawingml/2006/main">
              <a:ext uri="{FF2B5EF4-FFF2-40B4-BE49-F238E27FC236}">
                <a16:creationId xmlns:a16="http://schemas.microsoft.com/office/drawing/2014/main" id="{EA35DF60-EBCA-4FC0-B593-1E28CDE1C0F5}"/>
              </a:ext>
            </a:extLst>
          </p:cNvPr>
          <p:cNvSpPr>
            <a:spLocks xmlns:a="http://schemas.openxmlformats.org/drawingml/2006/main" noGrp="1"/>
          </p:cNvSpPr>
          <p:nvPr/>
        </p:nvSpPr>
        <p:spPr>
          <a:xfrm xmlns:a="http://schemas.openxmlformats.org/drawingml/2006/main">
            <a:off x="2519511" y="6061770"/>
            <a:ext cx="17430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RLT-2 / Chunk semantics</a:t>
            </a:r>
          </a:p>
        </p:txBody>
      </p:sp>
      <p:sp>
        <p:nvSpPr>
          <p:cNvPr id="10" name="">
            <a:extLst xmlns:a="http://schemas.openxmlformats.org/drawingml/2006/main">
              <a:ext uri="{FF2B5EF4-FFF2-40B4-BE49-F238E27FC236}">
                <a16:creationId xmlns:a16="http://schemas.microsoft.com/office/drawing/2014/main" id="{D3CF1F27-F49B-4D9A-84FB-AB682C193131}"/>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12 / 14</a:t>
            </a:r>
          </a:p>
        </p:txBody>
      </p:sp>
      <p:graphicFrame>
        <p:nvGraphicFramePr>
          <p:cNvPr id="25" name=""/>
          <p:cNvGraphicFramePr/>
          <p:nvPr/>
        </p:nvGraphicFramePr>
        <p:xfrm>
          <a:off xmlns:a="http://schemas.openxmlformats.org/drawingml/2006/main" x="742950" y="3082230"/>
          <a:ext xmlns:a="http://schemas.openxmlformats.org/drawingml/2006/main" cx="10706100" cy="1554212"/>
        </p:xfrm>
        <a:graphic xmlns:a="http://schemas.openxmlformats.org/drawingml/2006/main">
          <a:graphicData uri="http://schemas.openxmlformats.org/drawingml/2006/table">
            <a:tbl>
              <a:tblPr firstRow="0" firstCol="0" lastCol="0" bandRow="0" bandCol="0"/>
              <a:tblGrid>
                <a:gridCol w="2783532"/>
                <a:gridCol w="2343299"/>
                <a:gridCol w="2789486"/>
                <a:gridCol w="2789783"/>
              </a:tblGrid>
              <a:tr h="460028">
                <a:tc>
                  <a:txBody>
                    <a:bodyPr lIns="0" tIns="0" rIns="0" bIns="0" anchor="t">
                      <a:noAutofit/>
                    </a:bodyPr>
                    <a:lstStyle/>
                    <a:p>
                      <a:pPr algn="l"/>
                      <a:r>
                        <a:rPr sz="1275" b="0" i="0">
                          <a:solidFill>
                            <a:srgbClr val="6B6B6B"/>
                          </a:solidFill>
                          <a:latin typeface="Inter"/>
                          <a:ea typeface="Inter"/>
                          <a:cs typeface="Inter"/>
                        </a:rPr>
                        <a:t>At Layer 4 + 4</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Feedback interval</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Parity / 64 bits</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Swaps-S₅ / 64 ops</a:t>
                      </a:r>
                    </a:p>
                  </a:txBody>
                  <a:tcPr marL="133350" marR="133350" marT="95250" marB="95250" anchor="ctr" horzOverflow="wrap">
                    <a:lnB w="0">
                      <a:noFill/>
                    </a:lnB>
                    <a:lnT w="0">
                      <a:noFill/>
                    </a:lnT>
                    <a:lnR w="0">
                      <a:noFill/>
                    </a:lnR>
                    <a:lnL w="0">
                      <a:noFill/>
                    </a:lnL>
                    <a:solidFill>
                      <a:srgbClr val="F7F7F5"/>
                    </a:solidFill>
                  </a:tcPr>
                </a:tc>
              </a:tr>
              <a:tr h="544711">
                <a:tc>
                  <a:txBody>
                    <a:bodyPr lIns="0" tIns="0" rIns="0" bIns="0" anchor="t">
                      <a:noAutofit/>
                    </a:bodyPr>
                    <a:lstStyle/>
                    <a:p>
                      <a:pPr algn="l"/>
                      <a:r>
                        <a:rPr sz="1725" b="0" i="0">
                          <a:solidFill>
                            <a:srgbClr val="3A3A3A"/>
                          </a:solidFill>
                          <a:latin typeface="Inter"/>
                          <a:ea typeface="Inter"/>
                          <a:cs typeface="Inter"/>
                        </a:rPr>
                        <a:t>RLT-1</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1 token</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100.00 ± 0.00%</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100.00 ± 0.00%</a:t>
                      </a:r>
                    </a:p>
                  </a:txBody>
                  <a:tcPr marL="133350" marR="133350" marT="95250" marB="95250" anchor="ctr" horzOverflow="wrap">
                    <a:lnB w="0">
                      <a:noFill/>
                    </a:lnB>
                    <a:lnT w="0">
                      <a:noFill/>
                    </a:lnT>
                    <a:lnR w="0">
                      <a:noFill/>
                    </a:lnR>
                    <a:lnL w="0">
                      <a:noFill/>
                    </a:lnL>
                    <a:solidFill>
                      <a:srgbClr val="FFFFFF"/>
                    </a:solidFill>
                  </a:tcPr>
                </a:tc>
              </a:tr>
              <a:tr h="544711">
                <a:tc>
                  <a:txBody>
                    <a:bodyPr lIns="0" tIns="0" rIns="0" bIns="0" anchor="t">
                      <a:noAutofit/>
                    </a:bodyPr>
                    <a:lstStyle/>
                    <a:p>
                      <a:pPr algn="l"/>
                      <a:r>
                        <a:rPr sz="1725" b="0" i="0">
                          <a:solidFill>
                            <a:srgbClr val="3A3A3A"/>
                          </a:solidFill>
                          <a:latin typeface="Inter"/>
                          <a:ea typeface="Inter"/>
                          <a:cs typeface="Inter"/>
                        </a:rPr>
                        <a:t>RLT-2</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4 tokens</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98.99 ± 1.66%</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725" b="0" i="0">
                          <a:solidFill>
                            <a:srgbClr val="0A0A0A"/>
                          </a:solidFill>
                          <a:latin typeface="Inter"/>
                          <a:ea typeface="Inter"/>
                          <a:cs typeface="Inter"/>
                        </a:rPr>
                        <a:t>19.60 ± 6.54%</a:t>
                      </a:r>
                    </a:p>
                  </a:txBody>
                  <a:tcPr marL="133350" marR="133350" marT="95250" marB="95250" anchor="ctr" horzOverflow="wrap">
                    <a:lnB w="0">
                      <a:noFill/>
                    </a:lnB>
                    <a:lnT w="0">
                      <a:noFill/>
                    </a:lnT>
                    <a:lnR w="0">
                      <a:noFill/>
                    </a:lnR>
                    <a:lnL w="0">
                      <a:noFill/>
                    </a:lnL>
                    <a:solidFill>
                      <a:srgbClr val="FFFFFF"/>
                    </a:solidFill>
                  </a:tcPr>
                </a:tc>
              </a:tr>
            </a:tbl>
          </a:graphicData>
        </a:graphic>
      </p:graphicFrame>
      <p:sp>
        <p:nvSpPr>
          <p:cNvPr id="12" name="">
            <a:extLst xmlns:a="http://schemas.openxmlformats.org/drawingml/2006/main">
              <a:ext uri="{FF2B5EF4-FFF2-40B4-BE49-F238E27FC236}">
                <a16:creationId xmlns:a16="http://schemas.microsoft.com/office/drawing/2014/main" id="{F3A82AB5-E120-4CAB-9630-FC7F69602DED}"/>
              </a:ext>
            </a:extLst>
          </p:cNvPr>
          <p:cNvSpPr>
            <a:spLocks xmlns:a="http://schemas.openxmlformats.org/drawingml/2006/main" noGrp="1"/>
          </p:cNvSpPr>
          <p:nvPr/>
        </p:nvSpPr>
        <p:spPr>
          <a:xfrm xmlns:a="http://schemas.openxmlformats.org/drawingml/2006/main">
            <a:off x="742950" y="3536543"/>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3FCB84F-3D87-4490-AD64-C94F6D17A6F5}"/>
              </a:ext>
            </a:extLst>
          </p:cNvPr>
          <p:cNvSpPr>
            <a:spLocks xmlns:a="http://schemas.openxmlformats.org/drawingml/2006/main" noGrp="1"/>
          </p:cNvSpPr>
          <p:nvPr/>
        </p:nvSpPr>
        <p:spPr>
          <a:xfrm xmlns:a="http://schemas.openxmlformats.org/drawingml/2006/main">
            <a:off x="742950" y="4081254"/>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3CDC3105-9AF7-42ED-B661-7B9031F8982E}"/>
              </a:ext>
            </a:extLst>
          </p:cNvPr>
          <p:cNvSpPr>
            <a:spLocks xmlns:a="http://schemas.openxmlformats.org/drawingml/2006/main" noGrp="1"/>
          </p:cNvSpPr>
          <p:nvPr/>
        </p:nvSpPr>
        <p:spPr>
          <a:xfrm xmlns:a="http://schemas.openxmlformats.org/drawingml/2006/main">
            <a:off x="742950" y="4625965"/>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Tree>
    <p:extLst>
      <p:ext uri="{BB962C8B-B14F-4D97-AF65-F5344CB8AC3E}">
        <p14:creationId xmlns:p14="http://schemas.microsoft.com/office/powerpoint/2010/main" val="77916356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9129CD1-A1F7-45A7-9858-8D5B98F6A940}"/>
              </a:ext>
            </a:extLst>
          </p:cNvPr>
          <p:cNvSpPr>
            <a:spLocks xmlns:a="http://schemas.openxmlformats.org/drawingml/2006/main" noGrp="1"/>
          </p:cNvSpPr>
          <p:nvPr/>
        </p:nvSpPr>
        <p:spPr>
          <a:xfrm xmlns:a="http://schemas.openxmlformats.org/drawingml/2006/main">
            <a:off x="742950" y="504825"/>
            <a:ext cx="4384328"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6B6B6B"/>
                </a:solidFill>
                <a:latin typeface="Inter"/>
                <a:ea typeface="Inter"/>
                <a:cs typeface="Inter"/>
              </a:defRPr>
            </a:pPr>
            <a:r>
              <a:rPr sz="1350" b="1" i="0" spc="324">
                <a:solidFill>
                  <a:srgbClr val="6B6B6B"/>
                </a:solidFill>
                <a:latin typeface="Inter"/>
                <a:ea typeface="Inter"/>
                <a:cs typeface="Inter"/>
              </a:rPr>
              <a:t>12 / COMPARING THE MECHANISMS</a:t>
            </a:r>
          </a:p>
        </p:txBody>
      </p:sp>
      <p:sp>
        <p:nvSpPr>
          <p:cNvPr id="2" name="">
            <a:extLst xmlns:a="http://schemas.openxmlformats.org/drawingml/2006/main">
              <a:ext uri="{FF2B5EF4-FFF2-40B4-BE49-F238E27FC236}">
                <a16:creationId xmlns:a16="http://schemas.microsoft.com/office/drawing/2014/main" id="{65B7D946-7C15-4E49-A25F-EA477281A10E}"/>
              </a:ext>
            </a:extLst>
          </p:cNvPr>
          <p:cNvSpPr>
            <a:spLocks xmlns:a="http://schemas.openxmlformats.org/drawingml/2006/main" noGrp="1"/>
          </p:cNvSpPr>
          <p:nvPr/>
        </p:nvSpPr>
        <p:spPr>
          <a:xfrm xmlns:a="http://schemas.openxmlformats.org/drawingml/2006/main">
            <a:off x="742950" y="781050"/>
            <a:ext cx="6702623"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1" i="0" spc="-103">
                <a:solidFill>
                  <a:srgbClr val="0A0A0A"/>
                </a:solidFill>
                <a:latin typeface="Space Grotesk"/>
                <a:ea typeface="Space Grotesk"/>
                <a:cs typeface="Space Grotesk"/>
              </a:defRPr>
            </a:pPr>
            <a:r>
              <a:rPr sz="3450" b="1" i="0" spc="-103">
                <a:solidFill>
                  <a:srgbClr val="0A0A0A"/>
                </a:solidFill>
                <a:latin typeface="Space Grotesk"/>
                <a:ea typeface="Space Grotesk"/>
                <a:cs typeface="Space Grotesk"/>
              </a:rPr>
              <a:t>State size and parallel evaluation</a:t>
            </a:r>
          </a:p>
        </p:txBody>
      </p:sp>
      <p:sp>
        <p:nvSpPr>
          <p:cNvPr id="3" name="">
            <a:extLst xmlns:a="http://schemas.openxmlformats.org/drawingml/2006/main">
              <a:ext uri="{FF2B5EF4-FFF2-40B4-BE49-F238E27FC236}">
                <a16:creationId xmlns:a16="http://schemas.microsoft.com/office/drawing/2014/main" id="{0DFCCEBF-5B83-4486-B44D-C3010C0E494B}"/>
              </a:ext>
            </a:extLst>
          </p:cNvPr>
          <p:cNvSpPr>
            <a:spLocks xmlns:a="http://schemas.openxmlformats.org/drawingml/2006/main" noGrp="1"/>
          </p:cNvSpPr>
          <p:nvPr/>
        </p:nvSpPr>
        <p:spPr>
          <a:xfrm xmlns:a="http://schemas.openxmlformats.org/drawingml/2006/main">
            <a:off x="742950" y="5672733"/>
            <a:ext cx="9294614"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500" b="0" i="0" spc="0">
                <a:solidFill>
                  <a:srgbClr val="6B6B6B"/>
                </a:solidFill>
                <a:latin typeface="Inter"/>
                <a:ea typeface="Inter"/>
                <a:cs typeface="Inter"/>
              </a:defRPr>
            </a:pPr>
            <a:r>
              <a:rPr sz="1500" b="0" i="0" spc="0">
                <a:solidFill>
                  <a:srgbClr val="6B6B6B"/>
                </a:solidFill>
                <a:latin typeface="Inter"/>
                <a:ea typeface="Inter"/>
                <a:cs typeface="Inter"/>
              </a:rPr>
              <a:t>*At fixed width, depth, and local window. State sizes refer to inference, excluding training activations.</a:t>
            </a:r>
          </a:p>
        </p:txBody>
      </p:sp>
      <p:sp>
        <p:nvSpPr>
          <p:cNvPr id="4" name="">
            <a:extLst xmlns:a="http://schemas.openxmlformats.org/drawingml/2006/main">
              <a:ext uri="{FF2B5EF4-FFF2-40B4-BE49-F238E27FC236}">
                <a16:creationId xmlns:a16="http://schemas.microsoft.com/office/drawing/2014/main" id="{B2293759-FA48-4AC2-8CFE-B7FA99CAC75F}"/>
              </a:ext>
            </a:extLst>
          </p:cNvPr>
          <p:cNvSpPr>
            <a:spLocks xmlns:a="http://schemas.openxmlformats.org/drawingml/2006/main" noGrp="1"/>
          </p:cNvSpPr>
          <p:nvPr/>
        </p:nvSpPr>
        <p:spPr>
          <a:xfrm xmlns:a="http://schemas.openxmlformats.org/drawingml/2006/main">
            <a:off x="742950" y="6061770"/>
            <a:ext cx="3232547"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Note / Linear attention, SSD, and Delta Networks</a:t>
            </a:r>
          </a:p>
        </p:txBody>
      </p:sp>
      <p:sp>
        <p:nvSpPr>
          <p:cNvPr id="5" name="">
            <a:extLst xmlns:a="http://schemas.openxmlformats.org/drawingml/2006/main">
              <a:ext uri="{FF2B5EF4-FFF2-40B4-BE49-F238E27FC236}">
                <a16:creationId xmlns:a16="http://schemas.microsoft.com/office/drawing/2014/main" id="{90971FEE-B4DF-416A-AFF1-D6A6F3E0BD54}"/>
              </a:ext>
            </a:extLst>
          </p:cNvPr>
          <p:cNvSpPr>
            <a:spLocks xmlns:a="http://schemas.openxmlformats.org/drawingml/2006/main" noGrp="1"/>
          </p:cNvSpPr>
          <p:nvPr/>
        </p:nvSpPr>
        <p:spPr>
          <a:xfrm xmlns:a="http://schemas.openxmlformats.org/drawingml/2006/main">
            <a:off x="3804047"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 / </a:t>
            </a:r>
          </a:p>
        </p:txBody>
      </p:sp>
      <p:sp>
        <p:nvSpPr>
          <p:cNvPr id="6" name="">
            <a:extLst xmlns:a="http://schemas.openxmlformats.org/drawingml/2006/main">
              <a:ext uri="{FF2B5EF4-FFF2-40B4-BE49-F238E27FC236}">
                <a16:creationId xmlns:a16="http://schemas.microsoft.com/office/drawing/2014/main" id="{DCCD569D-DFF3-4A1B-9E37-099C802E0E6C}"/>
              </a:ext>
            </a:extLst>
          </p:cNvPr>
          <p:cNvSpPr>
            <a:spLocks xmlns:a="http://schemas.openxmlformats.org/drawingml/2006/main" noGrp="1"/>
          </p:cNvSpPr>
          <p:nvPr/>
        </p:nvSpPr>
        <p:spPr>
          <a:xfrm xmlns:a="http://schemas.openxmlformats.org/drawingml/2006/main">
            <a:off x="3927128" y="6061770"/>
            <a:ext cx="177611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Inter"/>
                <a:ea typeface="Inter"/>
                <a:cs typeface="Inter"/>
              </a:defRPr>
            </a:pPr>
            <a:r>
              <a:rPr sz="1050" b="0" i="0" spc="0">
                <a:solidFill>
                  <a:srgbClr val="6B6B6B"/>
                </a:solidFill>
                <a:latin typeface="Inter"/>
                <a:ea typeface="Inter"/>
                <a:cs typeface="Inter"/>
              </a:rPr>
              <a:t>RLT / State and execution</a:t>
            </a:r>
          </a:p>
        </p:txBody>
      </p:sp>
      <p:sp>
        <p:nvSpPr>
          <p:cNvPr id="7" name="">
            <a:extLst xmlns:a="http://schemas.openxmlformats.org/drawingml/2006/main">
              <a:ext uri="{FF2B5EF4-FFF2-40B4-BE49-F238E27FC236}">
                <a16:creationId xmlns:a16="http://schemas.microsoft.com/office/drawing/2014/main" id="{ECBB3570-7976-4BAF-A1E9-6C3921E0DA9B}"/>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6B6B6B"/>
                </a:solidFill>
                <a:latin typeface="JetBrains Mono"/>
                <a:ea typeface="JetBrains Mono"/>
                <a:cs typeface="JetBrains Mono"/>
              </a:defRPr>
            </a:pPr>
            <a:r>
              <a:rPr sz="1050" b="0" i="0" spc="0">
                <a:solidFill>
                  <a:srgbClr val="6B6B6B"/>
                </a:solidFill>
                <a:latin typeface="JetBrains Mono"/>
                <a:ea typeface="JetBrains Mono"/>
                <a:cs typeface="JetBrains Mono"/>
              </a:rPr>
              <a:t>13 / 14</a:t>
            </a:r>
          </a:p>
        </p:txBody>
      </p:sp>
      <p:graphicFrame>
        <p:nvGraphicFramePr>
          <p:cNvPr id="21" name=""/>
          <p:cNvGraphicFramePr/>
          <p:nvPr/>
        </p:nvGraphicFramePr>
        <p:xfrm>
          <a:off xmlns:a="http://schemas.openxmlformats.org/drawingml/2006/main" x="742950" y="1501080"/>
          <a:ext xmlns:a="http://schemas.openxmlformats.org/drawingml/2006/main" cx="10706100" cy="3990677"/>
        </p:xfrm>
        <a:graphic xmlns:a="http://schemas.openxmlformats.org/drawingml/2006/main">
          <a:graphicData uri="http://schemas.openxmlformats.org/drawingml/2006/table">
            <a:tbl>
              <a:tblPr firstRow="0" firstCol="0" lastCol="0" bandRow="0" bandCol="0"/>
              <a:tblGrid>
                <a:gridCol w="2355205"/>
                <a:gridCol w="2414588"/>
                <a:gridCol w="2648248"/>
                <a:gridCol w="3288060"/>
              </a:tblGrid>
              <a:tr h="686693">
                <a:tc>
                  <a:txBody>
                    <a:bodyPr lIns="0" tIns="0" rIns="0" bIns="0" anchor="t">
                      <a:noAutofit/>
                    </a:bodyPr>
                    <a:lstStyle/>
                    <a:p>
                      <a:pPr algn="l"/>
                      <a:r>
                        <a:rPr sz="1275" b="0" i="0">
                          <a:solidFill>
                            <a:srgbClr val="6B6B6B"/>
                          </a:solidFill>
                          <a:latin typeface="Inter"/>
                          <a:ea typeface="Inter"/>
                          <a:cs typeface="Inter"/>
                        </a:rPr>
                        <a:t>Model core</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Update in the previous state</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Persistent memory*</a:t>
                      </a:r>
                    </a:p>
                  </a:txBody>
                  <a:tcPr marL="133350" marR="133350" marT="95250" marB="95250" anchor="ctr" horzOverflow="wrap">
                    <a:lnB w="0">
                      <a:noFill/>
                    </a:lnB>
                    <a:lnT w="0">
                      <a:noFill/>
                    </a:lnT>
                    <a:lnR w="0">
                      <a:noFill/>
                    </a:lnR>
                    <a:lnL w="0">
                      <a:noFill/>
                    </a:lnL>
                    <a:solidFill>
                      <a:srgbClr val="F7F7F5"/>
                    </a:solidFill>
                  </a:tcPr>
                </a:tc>
                <a:tc>
                  <a:txBody>
                    <a:bodyPr lIns="0" tIns="0" rIns="0" bIns="0" anchor="t">
                      <a:noAutofit/>
                    </a:bodyPr>
                    <a:lstStyle/>
                    <a:p>
                      <a:pPr algn="l"/>
                      <a:r>
                        <a:rPr sz="1275" b="0" i="0">
                          <a:solidFill>
                            <a:srgbClr val="6B6B6B"/>
                          </a:solidFill>
                          <a:latin typeface="Inter"/>
                          <a:ea typeface="Inter"/>
                          <a:cs typeface="Inter"/>
                        </a:rPr>
                        <a:t>Known-token evaluation</a:t>
                      </a:r>
                    </a:p>
                  </a:txBody>
                  <a:tcPr marL="133350" marR="133350" marT="95250" marB="95250" anchor="ctr" horzOverflow="wrap">
                    <a:lnB w="0">
                      <a:noFill/>
                    </a:lnB>
                    <a:lnT w="0">
                      <a:noFill/>
                    </a:lnT>
                    <a:lnR w="0">
                      <a:noFill/>
                    </a:lnR>
                    <a:lnL w="0">
                      <a:noFill/>
                    </a:lnL>
                    <a:solidFill>
                      <a:srgbClr val="F7F7F5"/>
                    </a:solidFill>
                  </a:tcPr>
                </a:tc>
              </a:tr>
              <a:tr h="824805">
                <a:tc>
                  <a:txBody>
                    <a:bodyPr lIns="0" tIns="0" rIns="0" bIns="0" anchor="t">
                      <a:noAutofit/>
                    </a:bodyPr>
                    <a:lstStyle/>
                    <a:p>
                      <a:pPr algn="l"/>
                      <a:r>
                        <a:rPr sz="1650" b="0" i="0">
                          <a:solidFill>
                            <a:srgbClr val="3A3A3A"/>
                          </a:solidFill>
                          <a:latin typeface="Inter"/>
                          <a:ea typeface="Inter"/>
                          <a:cs typeface="Inter"/>
                        </a:rPr>
                        <a:t>Linear attention</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Additive / affine</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Fixed matrix and normalizer</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Prefix sums or chunked contraction</a:t>
                      </a:r>
                    </a:p>
                  </a:txBody>
                  <a:tcPr marL="133350" marR="133350" marT="95250" marB="95250" anchor="ctr" horzOverflow="wrap">
                    <a:lnB w="0">
                      <a:noFill/>
                    </a:lnB>
                    <a:lnT w="0">
                      <a:noFill/>
                    </a:lnT>
                    <a:lnR w="0">
                      <a:noFill/>
                    </a:lnR>
                    <a:lnL w="0">
                      <a:noFill/>
                    </a:lnL>
                    <a:solidFill>
                      <a:srgbClr val="FFFFFF"/>
                    </a:solidFill>
                  </a:tcPr>
                </a:tc>
              </a:tr>
              <a:tr h="824805">
                <a:tc>
                  <a:txBody>
                    <a:bodyPr lIns="0" tIns="0" rIns="0" bIns="0" anchor="t">
                      <a:noAutofit/>
                    </a:bodyPr>
                    <a:lstStyle/>
                    <a:p>
                      <a:pPr algn="l"/>
                      <a:r>
                        <a:rPr sz="1650" b="0" i="0">
                          <a:solidFill>
                            <a:srgbClr val="3A3A3A"/>
                          </a:solidFill>
                          <a:latin typeface="Inter"/>
                          <a:ea typeface="Inter"/>
                          <a:cs typeface="Inter"/>
                        </a:rPr>
                        <a:t>Selective SSM</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Input-conditioned affine</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Fixed state</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Structured scan or SSD</a:t>
                      </a:r>
                    </a:p>
                  </a:txBody>
                  <a:tcPr marL="133350" marR="133350" marT="95250" marB="95250" anchor="ctr" horzOverflow="wrap">
                    <a:lnB w="0">
                      <a:noFill/>
                    </a:lnB>
                    <a:lnT w="0">
                      <a:noFill/>
                    </a:lnT>
                    <a:lnR w="0">
                      <a:noFill/>
                    </a:lnR>
                    <a:lnL w="0">
                      <a:noFill/>
                    </a:lnL>
                    <a:solidFill>
                      <a:srgbClr val="FFFFFF"/>
                    </a:solidFill>
                  </a:tcPr>
                </a:tc>
              </a:tr>
              <a:tr h="531465">
                <a:tc>
                  <a:txBody>
                    <a:bodyPr lIns="0" tIns="0" rIns="0" bIns="0" anchor="t">
                      <a:noAutofit/>
                    </a:bodyPr>
                    <a:lstStyle/>
                    <a:p>
                      <a:pPr algn="l"/>
                      <a:r>
                        <a:rPr sz="1650" b="0" i="0">
                          <a:solidFill>
                            <a:srgbClr val="3A3A3A"/>
                          </a:solidFill>
                          <a:latin typeface="Inter"/>
                          <a:ea typeface="Inter"/>
                          <a:cs typeface="Inter"/>
                        </a:rPr>
                        <a:t>DeltaNet</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Affine rank-one edit</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Fixed matrix</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Structured chunk algorithm</a:t>
                      </a:r>
                    </a:p>
                  </a:txBody>
                  <a:tcPr marL="133350" marR="133350" marT="95250" marB="95250" anchor="ctr" horzOverflow="wrap">
                    <a:lnB w="0">
                      <a:noFill/>
                    </a:lnB>
                    <a:lnT w="0">
                      <a:noFill/>
                    </a:lnT>
                    <a:lnR w="0">
                      <a:noFill/>
                    </a:lnR>
                    <a:lnL w="0">
                      <a:noFill/>
                    </a:lnL>
                    <a:solidFill>
                      <a:srgbClr val="FFFFFF"/>
                    </a:solidFill>
                  </a:tcPr>
                </a:tc>
              </a:tr>
              <a:tr h="1118146">
                <a:tc>
                  <a:txBody>
                    <a:bodyPr lIns="0" tIns="0" rIns="0" bIns="0" anchor="t">
                      <a:noAutofit/>
                    </a:bodyPr>
                    <a:lstStyle/>
                    <a:p>
                      <a:pPr algn="l"/>
                      <a:r>
                        <a:rPr sz="1650" b="0" i="0">
                          <a:solidFill>
                            <a:srgbClr val="3A3A3A"/>
                          </a:solidFill>
                          <a:latin typeface="Inter"/>
                          <a:ea typeface="Inter"/>
                          <a:cs typeface="Inter"/>
                        </a:rPr>
                        <a:t>RLT-1</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Nonlinear decoder cell</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Bounded decoder state,</a:t>
                      </a:r>
                    </a:p>
                    <a:p>
                      <a:pPr algn="l"/>
                      <a:r>
                        <a:rPr sz="1650" b="0" i="0">
                          <a:solidFill>
                            <a:srgbClr val="0A0A0A"/>
                          </a:solidFill>
                          <a:latin typeface="Inter"/>
                          <a:ea typeface="Inter"/>
                          <a:cs typeface="Inter"/>
                        </a:rPr>
                        <a:t>growing encoder memory</a:t>
                      </a:r>
                    </a:p>
                  </a:txBody>
                  <a:tcPr marL="133350" marR="133350" marT="95250" marB="95250" anchor="ctr" horzOverflow="wrap">
                    <a:lnB w="0">
                      <a:noFill/>
                    </a:lnB>
                    <a:lnT w="0">
                      <a:noFill/>
                    </a:lnT>
                    <a:lnR w="0">
                      <a:noFill/>
                    </a:lnR>
                    <a:lnL w="0">
                      <a:noFill/>
                    </a:lnL>
                    <a:solidFill>
                      <a:srgbClr val="FFFFFF"/>
                    </a:solidFill>
                  </a:tcPr>
                </a:tc>
                <a:tc>
                  <a:txBody>
                    <a:bodyPr lIns="0" tIns="0" rIns="0" bIns="0" anchor="t">
                      <a:noAutofit/>
                    </a:bodyPr>
                    <a:lstStyle/>
                    <a:p>
                      <a:pPr algn="l"/>
                      <a:r>
                        <a:rPr sz="1650" b="0" i="0">
                          <a:solidFill>
                            <a:srgbClr val="0A0A0A"/>
                          </a:solidFill>
                          <a:latin typeface="Inter"/>
                          <a:ea typeface="Inter"/>
                          <a:cs typeface="Inter"/>
                        </a:rPr>
                        <a:t>Parallel encoder,</a:t>
                      </a:r>
                    </a:p>
                    <a:p>
                      <a:pPr algn="l"/>
                      <a:r>
                        <a:rPr sz="1650" b="0" i="0">
                          <a:solidFill>
                            <a:srgbClr val="0A0A0A"/>
                          </a:solidFill>
                          <a:latin typeface="Inter"/>
                          <a:ea typeface="Inter"/>
                          <a:cs typeface="Inter"/>
                        </a:rPr>
                        <a:t>sequential decoder</a:t>
                      </a:r>
                    </a:p>
                  </a:txBody>
                  <a:tcPr marL="133350" marR="133350" marT="95250" marB="95250" anchor="ctr" horzOverflow="wrap">
                    <a:lnB w="0">
                      <a:noFill/>
                    </a:lnB>
                    <a:lnT w="0">
                      <a:noFill/>
                    </a:lnT>
                    <a:lnR w="0">
                      <a:noFill/>
                    </a:lnR>
                    <a:lnL w="0">
                      <a:noFill/>
                    </a:lnL>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DA685A1B-1AD3-47D6-8783-2143F15B48B5}"/>
              </a:ext>
            </a:extLst>
          </p:cNvPr>
          <p:cNvSpPr>
            <a:spLocks xmlns:a="http://schemas.openxmlformats.org/drawingml/2006/main" noGrp="1"/>
          </p:cNvSpPr>
          <p:nvPr/>
        </p:nvSpPr>
        <p:spPr>
          <a:xfrm xmlns:a="http://schemas.openxmlformats.org/drawingml/2006/main">
            <a:off x="742950" y="2182058"/>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B967DBB-47C4-4425-90E5-DD6EE1726487}"/>
              </a:ext>
            </a:extLst>
          </p:cNvPr>
          <p:cNvSpPr>
            <a:spLocks xmlns:a="http://schemas.openxmlformats.org/drawingml/2006/main" noGrp="1"/>
          </p:cNvSpPr>
          <p:nvPr/>
        </p:nvSpPr>
        <p:spPr>
          <a:xfrm xmlns:a="http://schemas.openxmlformats.org/drawingml/2006/main">
            <a:off x="742950" y="3006864"/>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DB00120-9BEB-42C7-8767-482CCDD54E08}"/>
              </a:ext>
            </a:extLst>
          </p:cNvPr>
          <p:cNvSpPr>
            <a:spLocks xmlns:a="http://schemas.openxmlformats.org/drawingml/2006/main" noGrp="1"/>
          </p:cNvSpPr>
          <p:nvPr/>
        </p:nvSpPr>
        <p:spPr>
          <a:xfrm xmlns:a="http://schemas.openxmlformats.org/drawingml/2006/main">
            <a:off x="742950" y="3831669"/>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0A6BA74-6F91-48B5-914F-D3B6533F00C1}"/>
              </a:ext>
            </a:extLst>
          </p:cNvPr>
          <p:cNvSpPr>
            <a:spLocks xmlns:a="http://schemas.openxmlformats.org/drawingml/2006/main" noGrp="1"/>
          </p:cNvSpPr>
          <p:nvPr/>
        </p:nvSpPr>
        <p:spPr>
          <a:xfrm xmlns:a="http://schemas.openxmlformats.org/drawingml/2006/main">
            <a:off x="742950" y="4363135"/>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F10E74A-786E-4944-86A8-652462F22C22}"/>
              </a:ext>
            </a:extLst>
          </p:cNvPr>
          <p:cNvSpPr>
            <a:spLocks xmlns:a="http://schemas.openxmlformats.org/drawingml/2006/main" noGrp="1"/>
          </p:cNvSpPr>
          <p:nvPr/>
        </p:nvSpPr>
        <p:spPr>
          <a:xfrm xmlns:a="http://schemas.openxmlformats.org/drawingml/2006/main">
            <a:off x="742950" y="5481280"/>
            <a:ext cx="10706100" cy="5715"/>
          </a:xfrm>
          <a:prstGeom xmlns:a="http://schemas.openxmlformats.org/drawingml/2006/main" prst="rect">
            <a:avLst/>
          </a:prstGeom>
          <a:solidFill xmlns:a="http://schemas.openxmlformats.org/drawingml/2006/main">
            <a:srgbClr val="DDDDDA"/>
          </a:solidFill>
          <a:ln xmlns:a="http://schemas.openxmlformats.org/drawingml/2006/main" w="0">
            <a:noFill/>
          </a:ln>
        </p:spPr>
      </p:sp>
    </p:spTree>
    <p:extLst>
      <p:ext uri="{BB962C8B-B14F-4D97-AF65-F5344CB8AC3E}">
        <p14:creationId xmlns:p14="http://schemas.microsoft.com/office/powerpoint/2010/main" val="109418375"/>
      </p:ext>
    </p:extLst>
  </p:cSld>
</p:sld>
</file>

<file path=ppt/slides/slide14.xml><?xml version="1.0" encoding="utf-8"?>
<p:sld xmlns:p="http://schemas.openxmlformats.org/presentationml/2006/main">
  <p:cSld>
    <p:bg>
      <p:bgPr>
        <a:solidFill xmlns:a="http://schemas.openxmlformats.org/drawingml/2006/main">
          <a:srgbClr val="121212"/>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7791720A-1FC2-4436-ABEE-754E5593E95B}"/>
              </a:ext>
            </a:extLst>
          </p:cNvPr>
          <p:cNvSpPr>
            <a:spLocks xmlns:a="http://schemas.openxmlformats.org/drawingml/2006/main" noGrp="1"/>
          </p:cNvSpPr>
          <p:nvPr/>
        </p:nvSpPr>
        <p:spPr>
          <a:xfrm xmlns:a="http://schemas.openxmlformats.org/drawingml/2006/main">
            <a:off x="742950" y="4787801"/>
            <a:ext cx="10706100" cy="9525"/>
          </a:xfrm>
          <a:prstGeom xmlns:a="http://schemas.openxmlformats.org/drawingml/2006/main" prst="rect">
            <a:avLst/>
          </a:prstGeom>
          <a:solidFill xmlns:a="http://schemas.openxmlformats.org/drawingml/2006/main">
            <a:srgbClr val="333333"/>
          </a:solidFill>
          <a:ln xmlns:a="http://schemas.openxmlformats.org/drawingml/2006/main" w="0">
            <a:noFill/>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c6aa9fcec0c448d">
            <a:extLst>
              <a:ext uri="{96DAC541-7B7A-43D3-8B79-37D633B846F1}">
                <asvg:svgBlip xmlns:asvg="http://schemas.microsoft.com/office/drawing/2016/SVG/main" r:embed="R59783127ad5049c3"/>
              </a:ext>
            </a:extLst>
          </a:blip>
          <a:stretch xmlns:a="http://schemas.openxmlformats.org/drawingml/2006/main"/>
        </p:blipFill>
        <p:spPr>
          <a:xfrm xmlns:a="http://schemas.openxmlformats.org/drawingml/2006/main">
            <a:off x="2137470" y="2256830"/>
            <a:ext cx="2354312" cy="304205"/>
          </a:xfrm>
          <a:prstGeom xmlns:a="http://schemas.openxmlformats.org/drawingml/2006/main" prst="rect">
            <a:avLst/>
          </a:prstGeom>
        </p:spPr>
      </p:pic>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67e9fe9e48f4368">
            <a:extLst>
              <a:ext uri="{96DAC541-7B7A-43D3-8B79-37D633B846F1}">
                <asvg:svgBlip xmlns:asvg="http://schemas.microsoft.com/office/drawing/2016/SVG/main" r:embed="R2a89cb3fd7be4453"/>
              </a:ext>
            </a:extLst>
          </a:blip>
          <a:stretch xmlns:a="http://schemas.openxmlformats.org/drawingml/2006/main"/>
        </p:blipFill>
        <p:spPr>
          <a:xfrm xmlns:a="http://schemas.openxmlformats.org/drawingml/2006/main">
            <a:off x="7055197" y="2245668"/>
            <a:ext cx="3644205" cy="329208"/>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398268-80EA-4CF3-BC22-2697C8F39C57}"/>
              </a:ext>
            </a:extLst>
          </p:cNvPr>
          <p:cNvSpPr>
            <a:spLocks xmlns:a="http://schemas.openxmlformats.org/drawingml/2006/main" noGrp="1"/>
          </p:cNvSpPr>
          <p:nvPr/>
        </p:nvSpPr>
        <p:spPr>
          <a:xfrm xmlns:a="http://schemas.openxmlformats.org/drawingml/2006/main">
            <a:off x="742950" y="504825"/>
            <a:ext cx="3218111"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350" b="1" i="0" spc="324">
                <a:solidFill>
                  <a:srgbClr val="767676"/>
                </a:solidFill>
                <a:latin typeface="Inter"/>
                <a:ea typeface="Inter"/>
                <a:cs typeface="Inter"/>
              </a:defRPr>
            </a:pPr>
            <a:r>
              <a:rPr sz="1350" b="1" i="0" spc="324">
                <a:solidFill>
                  <a:srgbClr val="767676"/>
                </a:solidFill>
                <a:latin typeface="Inter"/>
                <a:ea typeface="Inter"/>
                <a:cs typeface="Inter"/>
              </a:rPr>
              <a:t>13 / CONNECTION TO RLT</a:t>
            </a:r>
          </a:p>
        </p:txBody>
      </p:sp>
      <p:sp>
        <p:nvSpPr>
          <p:cNvPr id="5" name="">
            <a:extLst xmlns:a="http://schemas.openxmlformats.org/drawingml/2006/main">
              <a:ext uri="{FF2B5EF4-FFF2-40B4-BE49-F238E27FC236}">
                <a16:creationId xmlns:a16="http://schemas.microsoft.com/office/drawing/2014/main" id="{8BF315A7-A6F4-474B-B72D-BE823C2D64F0}"/>
              </a:ext>
            </a:extLst>
          </p:cNvPr>
          <p:cNvSpPr>
            <a:spLocks xmlns:a="http://schemas.openxmlformats.org/drawingml/2006/main" noGrp="1"/>
          </p:cNvSpPr>
          <p:nvPr/>
        </p:nvSpPr>
        <p:spPr>
          <a:xfrm xmlns:a="http://schemas.openxmlformats.org/drawingml/2006/main">
            <a:off x="742950" y="781050"/>
            <a:ext cx="880303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3450" b="0" i="0" spc="-103">
                <a:solidFill>
                  <a:srgbClr val="FFFFFF"/>
                </a:solidFill>
                <a:latin typeface="Space Grotesk"/>
                <a:ea typeface="Space Grotesk"/>
                <a:cs typeface="Space Grotesk"/>
              </a:defRPr>
            </a:pPr>
            <a:r>
              <a:rPr sz="3450" b="0" i="0" spc="-103">
                <a:solidFill>
                  <a:srgbClr val="FFFFFF"/>
                </a:solidFill>
                <a:latin typeface="Space Grotesk"/>
                <a:ea typeface="Space Grotesk"/>
                <a:cs typeface="Space Grotesk"/>
              </a:rPr>
              <a:t>The transition determines the computation</a:t>
            </a:r>
          </a:p>
        </p:txBody>
      </p:sp>
      <p:sp>
        <p:nvSpPr>
          <p:cNvPr id="6" name="">
            <a:extLst xmlns:a="http://schemas.openxmlformats.org/drawingml/2006/main">
              <a:ext uri="{FF2B5EF4-FFF2-40B4-BE49-F238E27FC236}">
                <a16:creationId xmlns:a16="http://schemas.microsoft.com/office/drawing/2014/main" id="{762D1C8F-8D1C-40F8-8F4B-25B069FE4FDA}"/>
              </a:ext>
            </a:extLst>
          </p:cNvPr>
          <p:cNvSpPr>
            <a:spLocks xmlns:a="http://schemas.openxmlformats.org/drawingml/2006/main" noGrp="1"/>
          </p:cNvSpPr>
          <p:nvPr/>
        </p:nvSpPr>
        <p:spPr>
          <a:xfrm xmlns:a="http://schemas.openxmlformats.org/drawingml/2006/main">
            <a:off x="742950" y="1653480"/>
            <a:ext cx="3710136"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FFFFFF"/>
                </a:solidFill>
                <a:latin typeface="Space Grotesk"/>
                <a:ea typeface="Space Grotesk"/>
                <a:cs typeface="Space Grotesk"/>
              </a:defRPr>
            </a:pPr>
            <a:r>
              <a:rPr sz="1950" b="1" i="0" spc="0">
                <a:solidFill>
                  <a:srgbClr val="FFFFFF"/>
                </a:solidFill>
                <a:latin typeface="Space Grotesk"/>
                <a:ea typeface="Space Grotesk"/>
                <a:cs typeface="Space Grotesk"/>
              </a:rPr>
              <a:t>Structured recurrent memory</a:t>
            </a:r>
          </a:p>
        </p:txBody>
      </p:sp>
      <p:sp>
        <p:nvSpPr>
          <p:cNvPr id="7" name="">
            <a:extLst xmlns:a="http://schemas.openxmlformats.org/drawingml/2006/main">
              <a:ext uri="{FF2B5EF4-FFF2-40B4-BE49-F238E27FC236}">
                <a16:creationId xmlns:a16="http://schemas.microsoft.com/office/drawing/2014/main" id="{9BE42566-CC6C-4F5E-9988-1996001CBA99}"/>
              </a:ext>
            </a:extLst>
          </p:cNvPr>
          <p:cNvSpPr>
            <a:spLocks xmlns:a="http://schemas.openxmlformats.org/drawingml/2006/main" noGrp="1"/>
          </p:cNvSpPr>
          <p:nvPr/>
        </p:nvSpPr>
        <p:spPr>
          <a:xfrm xmlns:a="http://schemas.openxmlformats.org/drawingml/2006/main">
            <a:off x="742950" y="2827734"/>
            <a:ext cx="5270748"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AAAAAA"/>
                </a:solidFill>
                <a:latin typeface="Inter"/>
                <a:ea typeface="Inter"/>
                <a:cs typeface="Inter"/>
              </a:defRPr>
            </a:pPr>
            <a:r>
              <a:rPr sz="1800" b="0" i="0" spc="0">
                <a:solidFill>
                  <a:srgbClr val="AAAAAA"/>
                </a:solidFill>
                <a:latin typeface="Inter"/>
                <a:ea typeface="Inter"/>
                <a:cs typeface="Inter"/>
              </a:rPr>
              <a:t>Linear attention, SSMs, and DeltaNet compress</a:t>
            </a:r>
          </a:p>
        </p:txBody>
      </p:sp>
      <p:sp>
        <p:nvSpPr>
          <p:cNvPr id="8" name="">
            <a:extLst xmlns:a="http://schemas.openxmlformats.org/drawingml/2006/main">
              <a:ext uri="{FF2B5EF4-FFF2-40B4-BE49-F238E27FC236}">
                <a16:creationId xmlns:a16="http://schemas.microsoft.com/office/drawing/2014/main" id="{4E753D94-331C-4048-A094-14120CE8DB45}"/>
              </a:ext>
            </a:extLst>
          </p:cNvPr>
          <p:cNvSpPr>
            <a:spLocks xmlns:a="http://schemas.openxmlformats.org/drawingml/2006/main" noGrp="1"/>
          </p:cNvSpPr>
          <p:nvPr/>
        </p:nvSpPr>
        <p:spPr>
          <a:xfrm xmlns:a="http://schemas.openxmlformats.org/drawingml/2006/main">
            <a:off x="742950" y="3159175"/>
            <a:ext cx="4668441"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AAAAAA"/>
                </a:solidFill>
                <a:latin typeface="Inter"/>
                <a:ea typeface="Inter"/>
                <a:cs typeface="Inter"/>
              </a:defRPr>
            </a:pPr>
            <a:r>
              <a:rPr sz="1800" b="0" i="0" spc="0">
                <a:solidFill>
                  <a:srgbClr val="AAAAAA"/>
                </a:solidFill>
                <a:latin typeface="Inter"/>
                <a:ea typeface="Inter"/>
                <a:cs typeface="Inter"/>
              </a:rPr>
              <a:t>history through structured affine updates.</a:t>
            </a:r>
          </a:p>
        </p:txBody>
      </p:sp>
      <p:sp>
        <p:nvSpPr>
          <p:cNvPr id="9" name="">
            <a:extLst xmlns:a="http://schemas.openxmlformats.org/drawingml/2006/main">
              <a:ext uri="{FF2B5EF4-FFF2-40B4-BE49-F238E27FC236}">
                <a16:creationId xmlns:a16="http://schemas.microsoft.com/office/drawing/2014/main" id="{56C62356-678B-4E53-B308-CF6F6AEF2FB7}"/>
              </a:ext>
            </a:extLst>
          </p:cNvPr>
          <p:cNvSpPr>
            <a:spLocks xmlns:a="http://schemas.openxmlformats.org/drawingml/2006/main" noGrp="1"/>
          </p:cNvSpPr>
          <p:nvPr/>
        </p:nvSpPr>
        <p:spPr>
          <a:xfrm xmlns:a="http://schemas.openxmlformats.org/drawingml/2006/main">
            <a:off x="6305550" y="1653480"/>
            <a:ext cx="4111079"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950" b="1" i="0" spc="0">
                <a:solidFill>
                  <a:srgbClr val="FFFFFF"/>
                </a:solidFill>
                <a:latin typeface="Space Grotesk"/>
                <a:ea typeface="Space Grotesk"/>
                <a:cs typeface="Space Grotesk"/>
              </a:defRPr>
            </a:pPr>
            <a:r>
              <a:rPr sz="1950" b="1" i="0" spc="0">
                <a:solidFill>
                  <a:srgbClr val="FFFFFF"/>
                </a:solidFill>
                <a:latin typeface="Space Grotesk"/>
                <a:ea typeface="Space Grotesk"/>
                <a:cs typeface="Space Grotesk"/>
              </a:rPr>
              <a:t>Nonlinear recurrent computation</a:t>
            </a:r>
          </a:p>
        </p:txBody>
      </p:sp>
      <p:sp>
        <p:nvSpPr>
          <p:cNvPr id="10" name="">
            <a:extLst xmlns:a="http://schemas.openxmlformats.org/drawingml/2006/main">
              <a:ext uri="{FF2B5EF4-FFF2-40B4-BE49-F238E27FC236}">
                <a16:creationId xmlns:a16="http://schemas.microsoft.com/office/drawing/2014/main" id="{2DA2EE4C-FC93-4FFF-8912-6F524E492AAF}"/>
              </a:ext>
            </a:extLst>
          </p:cNvPr>
          <p:cNvSpPr>
            <a:spLocks xmlns:a="http://schemas.openxmlformats.org/drawingml/2006/main" noGrp="1"/>
          </p:cNvSpPr>
          <p:nvPr/>
        </p:nvSpPr>
        <p:spPr>
          <a:xfrm xmlns:a="http://schemas.openxmlformats.org/drawingml/2006/main">
            <a:off x="6305550" y="2827734"/>
            <a:ext cx="4809679"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AAAAAA"/>
                </a:solidFill>
                <a:latin typeface="Inter"/>
                <a:ea typeface="Inter"/>
                <a:cs typeface="Inter"/>
              </a:defRPr>
            </a:pPr>
            <a:r>
              <a:rPr sz="1800" b="0" i="0" spc="0">
                <a:solidFill>
                  <a:srgbClr val="AAAAAA"/>
                </a:solidFill>
                <a:latin typeface="Inter"/>
                <a:ea typeface="Inter"/>
                <a:cs typeface="Inter"/>
              </a:rPr>
              <a:t>RLT reuses a complete decoder cell across</a:t>
            </a:r>
          </a:p>
        </p:txBody>
      </p:sp>
      <p:sp>
        <p:nvSpPr>
          <p:cNvPr id="11" name="">
            <a:extLst xmlns:a="http://schemas.openxmlformats.org/drawingml/2006/main">
              <a:ext uri="{FF2B5EF4-FFF2-40B4-BE49-F238E27FC236}">
                <a16:creationId xmlns:a16="http://schemas.microsoft.com/office/drawing/2014/main" id="{ABAB323A-DDB0-42B1-AC6E-63B48F237222}"/>
              </a:ext>
            </a:extLst>
          </p:cNvPr>
          <p:cNvSpPr>
            <a:spLocks xmlns:a="http://schemas.openxmlformats.org/drawingml/2006/main" noGrp="1"/>
          </p:cNvSpPr>
          <p:nvPr/>
        </p:nvSpPr>
        <p:spPr>
          <a:xfrm xmlns:a="http://schemas.openxmlformats.org/drawingml/2006/main">
            <a:off x="6305550" y="3159175"/>
            <a:ext cx="486281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800" b="0" i="0" spc="0">
                <a:solidFill>
                  <a:srgbClr val="AAAAAA"/>
                </a:solidFill>
                <a:latin typeface="Inter"/>
                <a:ea typeface="Inter"/>
                <a:cs typeface="Inter"/>
              </a:defRPr>
            </a:pPr>
            <a:r>
              <a:rPr sz="1800" b="0" i="0" spc="0">
                <a:solidFill>
                  <a:srgbClr val="AAAAAA"/>
                </a:solidFill>
                <a:latin typeface="Inter"/>
                <a:ea typeface="Inter"/>
                <a:cs typeface="Inter"/>
              </a:rPr>
              <a:t>tokens and retains explicit context memory.</a:t>
            </a:r>
          </a:p>
        </p:txBody>
      </p:sp>
      <p:sp>
        <p:nvSpPr>
          <p:cNvPr id="12" name="">
            <a:extLst xmlns:a="http://schemas.openxmlformats.org/drawingml/2006/main">
              <a:ext uri="{FF2B5EF4-FFF2-40B4-BE49-F238E27FC236}">
                <a16:creationId xmlns:a16="http://schemas.microsoft.com/office/drawing/2014/main" id="{0475FE53-C6BC-43F0-B519-1268B264D0C3}"/>
              </a:ext>
            </a:extLst>
          </p:cNvPr>
          <p:cNvSpPr>
            <a:spLocks xmlns:a="http://schemas.openxmlformats.org/drawingml/2006/main" noGrp="1"/>
          </p:cNvSpPr>
          <p:nvPr/>
        </p:nvSpPr>
        <p:spPr>
          <a:xfrm xmlns:a="http://schemas.openxmlformats.org/drawingml/2006/main">
            <a:off x="742950" y="3862090"/>
            <a:ext cx="5677198"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2100" b="0" i="0" spc="0">
                <a:solidFill>
                  <a:srgbClr val="AAAAAA"/>
                </a:solidFill>
                <a:latin typeface="Inter"/>
                <a:ea typeface="Inter"/>
                <a:cs typeface="Inter"/>
              </a:defRPr>
            </a:pPr>
            <a:r>
              <a:rPr sz="2100" b="0" i="0" spc="0">
                <a:solidFill>
                  <a:srgbClr val="AAAAAA"/>
                </a:solidFill>
                <a:latin typeface="Inter"/>
                <a:ea typeface="Inter"/>
                <a:cs typeface="Inter"/>
              </a:rPr>
              <a:t>The state-space view connects the models.</a:t>
            </a:r>
          </a:p>
        </p:txBody>
      </p:sp>
      <p:sp>
        <p:nvSpPr>
          <p:cNvPr id="13" name="">
            <a:extLst xmlns:a="http://schemas.openxmlformats.org/drawingml/2006/main">
              <a:ext uri="{FF2B5EF4-FFF2-40B4-BE49-F238E27FC236}">
                <a16:creationId xmlns:a16="http://schemas.microsoft.com/office/drawing/2014/main" id="{95A82D3C-1FC4-4EE8-A19F-B05D95215462}"/>
              </a:ext>
            </a:extLst>
          </p:cNvPr>
          <p:cNvSpPr>
            <a:spLocks xmlns:a="http://schemas.openxmlformats.org/drawingml/2006/main" noGrp="1"/>
          </p:cNvSpPr>
          <p:nvPr/>
        </p:nvSpPr>
        <p:spPr>
          <a:xfrm xmlns:a="http://schemas.openxmlformats.org/drawingml/2006/main">
            <a:off x="742950" y="4248745"/>
            <a:ext cx="918969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2100" b="0" i="0" spc="0">
                <a:solidFill>
                  <a:srgbClr val="AAAAAA"/>
                </a:solidFill>
                <a:latin typeface="Inter"/>
                <a:ea typeface="Inter"/>
                <a:cs typeface="Inter"/>
              </a:defRPr>
            </a:pPr>
            <a:r>
              <a:rPr sz="2100" b="0" i="0" spc="0">
                <a:solidFill>
                  <a:srgbClr val="AAAAAA"/>
                </a:solidFill>
                <a:latin typeface="Inter"/>
                <a:ea typeface="Inter"/>
                <a:cs typeface="Inter"/>
              </a:rPr>
              <a:t>The transition’s structure determines what can be composed efficiently.</a:t>
            </a:r>
          </a:p>
        </p:txBody>
      </p:sp>
      <p:sp>
        <p:nvSpPr>
          <p:cNvPr id="14" name="">
            <a:extLst xmlns:a="http://schemas.openxmlformats.org/drawingml/2006/main">
              <a:ext uri="{FF2B5EF4-FFF2-40B4-BE49-F238E27FC236}">
                <a16:creationId xmlns:a16="http://schemas.microsoft.com/office/drawing/2014/main" id="{B84CA114-5D7B-4742-8B0C-641DF3999725}"/>
              </a:ext>
            </a:extLst>
          </p:cNvPr>
          <p:cNvSpPr>
            <a:spLocks xmlns:a="http://schemas.openxmlformats.org/drawingml/2006/main" noGrp="1"/>
          </p:cNvSpPr>
          <p:nvPr/>
        </p:nvSpPr>
        <p:spPr>
          <a:xfrm xmlns:a="http://schemas.openxmlformats.org/drawingml/2006/main">
            <a:off x="742950" y="4949726"/>
            <a:ext cx="10448181"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2175" b="0" i="0" spc="0">
                <a:solidFill>
                  <a:srgbClr val="FFFFFF"/>
                </a:solidFill>
                <a:latin typeface="Space Grotesk"/>
                <a:ea typeface="Space Grotesk"/>
                <a:cs typeface="Space Grotesk"/>
              </a:defRPr>
            </a:pPr>
            <a:r>
              <a:rPr sz="2175" b="0" i="0" spc="0">
                <a:solidFill>
                  <a:srgbClr val="FFFFFF"/>
                </a:solidFill>
                <a:latin typeface="Space Grotesk"/>
                <a:ea typeface="Space Grotesk"/>
                <a:cs typeface="Space Grotesk"/>
              </a:rPr>
              <a:t>Open question: can a structured transition retain RLT’s state-tracking gains?</a:t>
            </a:r>
          </a:p>
        </p:txBody>
      </p:sp>
      <p:sp>
        <p:nvSpPr>
          <p:cNvPr id="15" name="">
            <a:extLst xmlns:a="http://schemas.openxmlformats.org/drawingml/2006/main">
              <a:ext uri="{FF2B5EF4-FFF2-40B4-BE49-F238E27FC236}">
                <a16:creationId xmlns:a16="http://schemas.microsoft.com/office/drawing/2014/main" id="{7D24874F-4308-4014-9C15-C1F169758FFD}"/>
              </a:ext>
            </a:extLst>
          </p:cNvPr>
          <p:cNvSpPr>
            <a:spLocks xmlns:a="http://schemas.openxmlformats.org/drawingml/2006/main" noGrp="1"/>
          </p:cNvSpPr>
          <p:nvPr/>
        </p:nvSpPr>
        <p:spPr>
          <a:xfrm xmlns:a="http://schemas.openxmlformats.org/drawingml/2006/main">
            <a:off x="742950" y="6061770"/>
            <a:ext cx="299457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767676"/>
                </a:solidFill>
                <a:latin typeface="Inter"/>
                <a:ea typeface="Inter"/>
                <a:cs typeface="Inter"/>
              </a:defRPr>
            </a:pPr>
            <a:r>
              <a:rPr sz="1050" b="0" i="0" spc="0">
                <a:solidFill>
                  <a:srgbClr val="767676"/>
                </a:solidFill>
                <a:latin typeface="Inter"/>
                <a:ea typeface="Inter"/>
                <a:cs typeface="Inter"/>
              </a:rPr>
              <a:t>Zhang and Kung / Linear Attention and SSMs</a:t>
            </a:r>
          </a:p>
        </p:txBody>
      </p:sp>
      <p:sp>
        <p:nvSpPr>
          <p:cNvPr id="16" name="">
            <a:extLst xmlns:a="http://schemas.openxmlformats.org/drawingml/2006/main">
              <a:ext uri="{FF2B5EF4-FFF2-40B4-BE49-F238E27FC236}">
                <a16:creationId xmlns:a16="http://schemas.microsoft.com/office/drawing/2014/main" id="{5F90C307-70FA-4F8A-82C3-8235A6E9AA64}"/>
              </a:ext>
            </a:extLst>
          </p:cNvPr>
          <p:cNvSpPr>
            <a:spLocks xmlns:a="http://schemas.openxmlformats.org/drawingml/2006/main" noGrp="1"/>
          </p:cNvSpPr>
          <p:nvPr/>
        </p:nvSpPr>
        <p:spPr>
          <a:xfrm xmlns:a="http://schemas.openxmlformats.org/drawingml/2006/main">
            <a:off x="3566071" y="6061770"/>
            <a:ext cx="294531"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767676"/>
                </a:solidFill>
                <a:latin typeface="Inter"/>
                <a:ea typeface="Inter"/>
                <a:cs typeface="Inter"/>
              </a:defRPr>
            </a:pPr>
            <a:r>
              <a:rPr sz="1050" b="0" i="0" spc="0">
                <a:solidFill>
                  <a:srgbClr val="767676"/>
                </a:solidFill>
                <a:latin typeface="Inter"/>
                <a:ea typeface="Inter"/>
                <a:cs typeface="Inter"/>
              </a:rPr>
              <a:t> / </a:t>
            </a:r>
          </a:p>
        </p:txBody>
      </p:sp>
      <p:sp>
        <p:nvSpPr>
          <p:cNvPr id="17" name="">
            <a:extLst xmlns:a="http://schemas.openxmlformats.org/drawingml/2006/main">
              <a:ext uri="{FF2B5EF4-FFF2-40B4-BE49-F238E27FC236}">
                <a16:creationId xmlns:a16="http://schemas.microsoft.com/office/drawing/2014/main" id="{B04261B0-7BF5-4848-A040-B2B417EC0EE5}"/>
              </a:ext>
            </a:extLst>
          </p:cNvPr>
          <p:cNvSpPr>
            <a:spLocks xmlns:a="http://schemas.openxmlformats.org/drawingml/2006/main" noGrp="1"/>
          </p:cNvSpPr>
          <p:nvPr/>
        </p:nvSpPr>
        <p:spPr>
          <a:xfrm xmlns:a="http://schemas.openxmlformats.org/drawingml/2006/main">
            <a:off x="3689152" y="6061770"/>
            <a:ext cx="1269206"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767676"/>
                </a:solidFill>
                <a:latin typeface="Inter"/>
                <a:ea typeface="Inter"/>
                <a:cs typeface="Inter"/>
              </a:defRPr>
            </a:pPr>
            <a:r>
              <a:rPr sz="1050" b="0" i="0" spc="0">
                <a:solidFill>
                  <a:srgbClr val="767676"/>
                </a:solidFill>
                <a:latin typeface="Inter"/>
                <a:ea typeface="Inter"/>
                <a:cs typeface="Inter"/>
              </a:rPr>
              <a:t>Zhang et al. / RLT</a:t>
            </a:r>
          </a:p>
        </p:txBody>
      </p:sp>
      <p:sp>
        <p:nvSpPr>
          <p:cNvPr id="18" name="">
            <a:extLst xmlns:a="http://schemas.openxmlformats.org/drawingml/2006/main">
              <a:ext uri="{FF2B5EF4-FFF2-40B4-BE49-F238E27FC236}">
                <a16:creationId xmlns:a16="http://schemas.microsoft.com/office/drawing/2014/main" id="{46684CB7-E437-4BC1-A54F-551F521A778C}"/>
              </a:ext>
            </a:extLst>
          </p:cNvPr>
          <p:cNvSpPr>
            <a:spLocks xmlns:a="http://schemas.openxmlformats.org/drawingml/2006/main" noGrp="1"/>
          </p:cNvSpPr>
          <p:nvPr/>
        </p:nvSpPr>
        <p:spPr>
          <a:xfrm xmlns:a="http://schemas.openxmlformats.org/drawingml/2006/main">
            <a:off x="10888861" y="6419850"/>
            <a:ext cx="731639"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0000"/>
              </a:lnSpc>
              <a:buNone/>
              <a:defRPr sz="1050" b="0" i="0" spc="0">
                <a:solidFill>
                  <a:srgbClr val="767676"/>
                </a:solidFill>
                <a:latin typeface="JetBrains Mono"/>
                <a:ea typeface="JetBrains Mono"/>
                <a:cs typeface="JetBrains Mono"/>
              </a:defRPr>
            </a:pPr>
            <a:r>
              <a:rPr sz="1050" b="0" i="0" spc="0">
                <a:solidFill>
                  <a:srgbClr val="767676"/>
                </a:solidFill>
                <a:latin typeface="JetBrains Mono"/>
                <a:ea typeface="JetBrains Mono"/>
                <a:cs typeface="JetBrains Mono"/>
              </a:rPr>
              <a:t>14 / 14</a:t>
            </a:r>
          </a:p>
        </p:txBody>
      </p:sp>
    </p:spTree>
    <p:extLst>
      <p:ext uri="{BB962C8B-B14F-4D97-AF65-F5344CB8AC3E}">
        <p14:creationId xmlns:p14="http://schemas.microsoft.com/office/powerpoint/2010/main" val="9305534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14</ap:Slides>
  <ap:Notes>14</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2026-10-09T20:32:46.7280000Z</dcterms:created>
  <dcterms:modified xsi:type="dcterms:W3CDTF">2026-10-09T20:32:46.7280000Z</dcterms:modified>
</coreProperties>
</file>